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73"/>
  </p:notesMasterIdLst>
  <p:handoutMasterIdLst>
    <p:handoutMasterId r:id="rId74"/>
  </p:handoutMasterIdLst>
  <p:sldIdLst>
    <p:sldId id="327" r:id="rId2"/>
    <p:sldId id="263" r:id="rId3"/>
    <p:sldId id="329" r:id="rId4"/>
    <p:sldId id="357" r:id="rId5"/>
    <p:sldId id="380" r:id="rId6"/>
    <p:sldId id="381" r:id="rId7"/>
    <p:sldId id="342" r:id="rId8"/>
    <p:sldId id="350" r:id="rId9"/>
    <p:sldId id="351" r:id="rId10"/>
    <p:sldId id="352" r:id="rId11"/>
    <p:sldId id="264" r:id="rId12"/>
    <p:sldId id="340" r:id="rId13"/>
    <p:sldId id="349" r:id="rId14"/>
    <p:sldId id="285" r:id="rId15"/>
    <p:sldId id="353" r:id="rId16"/>
    <p:sldId id="354" r:id="rId17"/>
    <p:sldId id="358" r:id="rId18"/>
    <p:sldId id="331" r:id="rId19"/>
    <p:sldId id="330" r:id="rId20"/>
    <p:sldId id="332" r:id="rId21"/>
    <p:sldId id="333" r:id="rId22"/>
    <p:sldId id="359" r:id="rId23"/>
    <p:sldId id="355" r:id="rId24"/>
    <p:sldId id="279" r:id="rId25"/>
    <p:sldId id="280" r:id="rId26"/>
    <p:sldId id="281" r:id="rId27"/>
    <p:sldId id="282" r:id="rId28"/>
    <p:sldId id="303" r:id="rId29"/>
    <p:sldId id="283" r:id="rId30"/>
    <p:sldId id="258" r:id="rId31"/>
    <p:sldId id="286" r:id="rId32"/>
    <p:sldId id="259" r:id="rId33"/>
    <p:sldId id="304" r:id="rId34"/>
    <p:sldId id="257" r:id="rId35"/>
    <p:sldId id="347" r:id="rId36"/>
    <p:sldId id="348" r:id="rId37"/>
    <p:sldId id="360" r:id="rId38"/>
    <p:sldId id="334" r:id="rId39"/>
    <p:sldId id="288" r:id="rId40"/>
    <p:sldId id="265" r:id="rId41"/>
    <p:sldId id="361" r:id="rId42"/>
    <p:sldId id="376" r:id="rId43"/>
    <p:sldId id="379"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62" r:id="rId57"/>
    <p:sldId id="287" r:id="rId58"/>
    <p:sldId id="305" r:id="rId59"/>
    <p:sldId id="306" r:id="rId60"/>
    <p:sldId id="307" r:id="rId61"/>
    <p:sldId id="308" r:id="rId62"/>
    <p:sldId id="309" r:id="rId63"/>
    <p:sldId id="310" r:id="rId64"/>
    <p:sldId id="363" r:id="rId65"/>
    <p:sldId id="338" r:id="rId66"/>
    <p:sldId id="337" r:id="rId67"/>
    <p:sldId id="289" r:id="rId68"/>
    <p:sldId id="290" r:id="rId69"/>
    <p:sldId id="383" r:id="rId70"/>
    <p:sldId id="382" r:id="rId71"/>
    <p:sldId id="328" r:id="rId72"/>
  </p:sldIdLst>
  <p:sldSz cx="12668250" cy="7126288"/>
  <p:notesSz cx="6881813" cy="9296400"/>
  <p:defaultTextStyle>
    <a:defPPr>
      <a:defRPr lang="en-US"/>
    </a:defPPr>
    <a:lvl1pPr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1pPr>
    <a:lvl2pPr marL="558800" indent="-101600"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2pPr>
    <a:lvl3pPr marL="1119188" indent="-204788"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3pPr>
    <a:lvl4pPr marL="1679575" indent="-307975"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4pPr>
    <a:lvl5pPr marL="2239963" indent="-411163"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5pPr>
    <a:lvl6pPr marL="2286000" algn="l" defTabSz="914400" rtl="0" eaLnBrk="1" latinLnBrk="0" hangingPunct="1">
      <a:defRPr b="1" kern="1200">
        <a:solidFill>
          <a:schemeClr val="tx1"/>
        </a:solidFill>
        <a:latin typeface="Verdana" pitchFamily="34" charset="0"/>
        <a:ea typeface="MS PGothic" pitchFamily="34" charset="-128"/>
        <a:cs typeface="+mn-cs"/>
      </a:defRPr>
    </a:lvl6pPr>
    <a:lvl7pPr marL="2743200" algn="l" defTabSz="914400" rtl="0" eaLnBrk="1" latinLnBrk="0" hangingPunct="1">
      <a:defRPr b="1" kern="1200">
        <a:solidFill>
          <a:schemeClr val="tx1"/>
        </a:solidFill>
        <a:latin typeface="Verdana" pitchFamily="34" charset="0"/>
        <a:ea typeface="MS PGothic" pitchFamily="34" charset="-128"/>
        <a:cs typeface="+mn-cs"/>
      </a:defRPr>
    </a:lvl7pPr>
    <a:lvl8pPr marL="3200400" algn="l" defTabSz="914400" rtl="0" eaLnBrk="1" latinLnBrk="0" hangingPunct="1">
      <a:defRPr b="1" kern="1200">
        <a:solidFill>
          <a:schemeClr val="tx1"/>
        </a:solidFill>
        <a:latin typeface="Verdana" pitchFamily="34" charset="0"/>
        <a:ea typeface="MS PGothic" pitchFamily="34" charset="-128"/>
        <a:cs typeface="+mn-cs"/>
      </a:defRPr>
    </a:lvl8pPr>
    <a:lvl9pPr marL="3657600" algn="l" defTabSz="914400" rtl="0" eaLnBrk="1" latinLnBrk="0" hangingPunct="1">
      <a:defRPr b="1"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838" userDrawn="1">
          <p15:clr>
            <a:srgbClr val="A4A3A4"/>
          </p15:clr>
        </p15:guide>
        <p15:guide id="2" pos="726"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6600CC"/>
    <a:srgbClr val="FF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9231" autoAdjust="0"/>
  </p:normalViewPr>
  <p:slideViewPr>
    <p:cSldViewPr snapToGrid="0">
      <p:cViewPr varScale="1">
        <p:scale>
          <a:sx n="64" d="100"/>
          <a:sy n="64" d="100"/>
        </p:scale>
        <p:origin x="1053" y="33"/>
      </p:cViewPr>
      <p:guideLst>
        <p:guide orient="horz" pos="838"/>
        <p:guide pos="7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956"/>
    </p:cViewPr>
  </p:sorterViewPr>
  <p:notesViewPr>
    <p:cSldViewPr snapToGrid="0">
      <p:cViewPr varScale="1">
        <p:scale>
          <a:sx n="59" d="100"/>
          <a:sy n="59" d="100"/>
        </p:scale>
        <p:origin x="-1884" y="-78"/>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98788"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defTabSz="908050">
              <a:defRPr sz="1200" b="0">
                <a:latin typeface="Helvetica" pitchFamily="34" charset="0"/>
              </a:defRPr>
            </a:lvl1pPr>
          </a:lstStyle>
          <a:p>
            <a:pPr>
              <a:defRPr/>
            </a:pPr>
            <a:endParaRPr lang="zh-CN" altLang="en-US"/>
          </a:p>
        </p:txBody>
      </p:sp>
      <p:sp>
        <p:nvSpPr>
          <p:cNvPr id="37891" name="Rectangle 3"/>
          <p:cNvSpPr>
            <a:spLocks noGrp="1" noChangeArrowheads="1"/>
          </p:cNvSpPr>
          <p:nvPr>
            <p:ph type="dt" sz="quarter" idx="1"/>
          </p:nvPr>
        </p:nvSpPr>
        <p:spPr bwMode="auto">
          <a:xfrm>
            <a:off x="3900488" y="0"/>
            <a:ext cx="3000375"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algn="r" defTabSz="908050">
              <a:defRPr sz="1200" b="0">
                <a:latin typeface="Helvetica" pitchFamily="34" charset="0"/>
              </a:defRPr>
            </a:lvl1pPr>
          </a:lstStyle>
          <a:p>
            <a:pPr>
              <a:defRPr/>
            </a:pPr>
            <a:endParaRPr lang="zh-CN" altLang="en-US"/>
          </a:p>
        </p:txBody>
      </p:sp>
      <p:sp>
        <p:nvSpPr>
          <p:cNvPr id="37892" name="Rectangle 4"/>
          <p:cNvSpPr>
            <a:spLocks noGrp="1" noChangeArrowheads="1"/>
          </p:cNvSpPr>
          <p:nvPr>
            <p:ph type="ftr" sz="quarter" idx="2"/>
          </p:nvPr>
        </p:nvSpPr>
        <p:spPr bwMode="auto">
          <a:xfrm>
            <a:off x="0" y="8853488"/>
            <a:ext cx="2998788"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defTabSz="908050">
              <a:defRPr sz="1200" b="0">
                <a:latin typeface="Helvetica" pitchFamily="34" charset="0"/>
              </a:defRPr>
            </a:lvl1pPr>
          </a:lstStyle>
          <a:p>
            <a:pPr>
              <a:defRPr/>
            </a:pPr>
            <a:endParaRPr lang="zh-CN" altLang="en-US"/>
          </a:p>
        </p:txBody>
      </p:sp>
      <p:sp>
        <p:nvSpPr>
          <p:cNvPr id="37893" name="Rectangle 5"/>
          <p:cNvSpPr>
            <a:spLocks noGrp="1" noChangeArrowheads="1"/>
          </p:cNvSpPr>
          <p:nvPr>
            <p:ph type="sldNum" sz="quarter" idx="3"/>
          </p:nvPr>
        </p:nvSpPr>
        <p:spPr bwMode="auto">
          <a:xfrm>
            <a:off x="3900488" y="8853488"/>
            <a:ext cx="3000375"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algn="r" defTabSz="908050">
              <a:defRPr sz="1200" b="0">
                <a:latin typeface="Helvetica" pitchFamily="34" charset="0"/>
              </a:defRPr>
            </a:lvl1pPr>
          </a:lstStyle>
          <a:p>
            <a:pPr>
              <a:defRPr/>
            </a:pPr>
            <a:fld id="{B2910EE3-9AB9-4871-B867-0C57DAD3F14D}" type="slidenum">
              <a:rPr lang="zh-CN" altLang="en-US"/>
              <a:pPr>
                <a:defRPr/>
              </a:pPr>
              <a:t>‹#›</a:t>
            </a:fld>
            <a:endParaRPr lang="en-US" altLang="zh-CN"/>
          </a:p>
        </p:txBody>
      </p:sp>
    </p:spTree>
    <p:extLst>
      <p:ext uri="{BB962C8B-B14F-4D97-AF65-F5344CB8AC3E}">
        <p14:creationId xmlns:p14="http://schemas.microsoft.com/office/powerpoint/2010/main" val="33556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2998788"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defTabSz="908050">
              <a:defRPr sz="1200" b="0">
                <a:latin typeface="Helvetica" pitchFamily="34" charset="0"/>
              </a:defRPr>
            </a:lvl1pPr>
          </a:lstStyle>
          <a:p>
            <a:pPr>
              <a:defRPr/>
            </a:pPr>
            <a:endParaRPr lang="zh-CN" altLang="en-US"/>
          </a:p>
        </p:txBody>
      </p:sp>
      <p:sp>
        <p:nvSpPr>
          <p:cNvPr id="76803" name="Rectangle 3"/>
          <p:cNvSpPr>
            <a:spLocks noGrp="1" noChangeArrowheads="1"/>
          </p:cNvSpPr>
          <p:nvPr>
            <p:ph type="dt" idx="1"/>
          </p:nvPr>
        </p:nvSpPr>
        <p:spPr bwMode="auto">
          <a:xfrm>
            <a:off x="3900488" y="0"/>
            <a:ext cx="3000375"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algn="r" defTabSz="908050">
              <a:defRPr sz="1200" b="0">
                <a:latin typeface="Helvetica" pitchFamily="34" charset="0"/>
              </a:defRPr>
            </a:lvl1pPr>
          </a:lstStyle>
          <a:p>
            <a:pPr>
              <a:defRPr/>
            </a:pPr>
            <a:endParaRPr lang="zh-CN" altLang="en-US"/>
          </a:p>
        </p:txBody>
      </p:sp>
      <p:sp>
        <p:nvSpPr>
          <p:cNvPr id="49156" name="Rectangle 4"/>
          <p:cNvSpPr>
            <a:spLocks noGrp="1" noRot="1" noChangeAspect="1" noChangeArrowheads="1" noTextEdit="1"/>
          </p:cNvSpPr>
          <p:nvPr>
            <p:ph type="sldImg" idx="2"/>
          </p:nvPr>
        </p:nvSpPr>
        <p:spPr bwMode="auto">
          <a:xfrm>
            <a:off x="295275" y="688975"/>
            <a:ext cx="6234113" cy="35083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5"/>
          <p:cNvSpPr>
            <a:spLocks noGrp="1" noChangeArrowheads="1"/>
          </p:cNvSpPr>
          <p:nvPr>
            <p:ph type="body" sz="quarter" idx="3"/>
          </p:nvPr>
        </p:nvSpPr>
        <p:spPr bwMode="auto">
          <a:xfrm>
            <a:off x="900113" y="4427538"/>
            <a:ext cx="5100637" cy="4195762"/>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76806" name="Rectangle 6"/>
          <p:cNvSpPr>
            <a:spLocks noGrp="1" noChangeArrowheads="1"/>
          </p:cNvSpPr>
          <p:nvPr>
            <p:ph type="ftr" sz="quarter" idx="4"/>
          </p:nvPr>
        </p:nvSpPr>
        <p:spPr bwMode="auto">
          <a:xfrm>
            <a:off x="0" y="8853488"/>
            <a:ext cx="2998788"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defTabSz="908050">
              <a:defRPr sz="1200" b="0">
                <a:latin typeface="Helvetica" pitchFamily="34" charset="0"/>
              </a:defRPr>
            </a:lvl1pPr>
          </a:lstStyle>
          <a:p>
            <a:pPr>
              <a:defRPr/>
            </a:pPr>
            <a:endParaRPr lang="zh-CN" altLang="en-US"/>
          </a:p>
        </p:txBody>
      </p:sp>
      <p:sp>
        <p:nvSpPr>
          <p:cNvPr id="76807" name="Rectangle 7"/>
          <p:cNvSpPr>
            <a:spLocks noGrp="1" noChangeArrowheads="1"/>
          </p:cNvSpPr>
          <p:nvPr>
            <p:ph type="sldNum" sz="quarter" idx="5"/>
          </p:nvPr>
        </p:nvSpPr>
        <p:spPr bwMode="auto">
          <a:xfrm>
            <a:off x="3900488" y="8853488"/>
            <a:ext cx="3000375"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algn="r" defTabSz="908050">
              <a:defRPr sz="1200" b="0">
                <a:latin typeface="Helvetica" pitchFamily="34" charset="0"/>
              </a:defRPr>
            </a:lvl1pPr>
          </a:lstStyle>
          <a:p>
            <a:pPr>
              <a:defRPr/>
            </a:pPr>
            <a:fld id="{66E3FBA0-DB6E-46BC-93D5-0777621B7F3A}" type="slidenum">
              <a:rPr lang="zh-CN" altLang="en-US"/>
              <a:pPr>
                <a:defRPr/>
              </a:pPr>
              <a:t>‹#›</a:t>
            </a:fld>
            <a:endParaRPr lang="en-US" altLang="zh-CN"/>
          </a:p>
        </p:txBody>
      </p:sp>
    </p:spTree>
    <p:extLst>
      <p:ext uri="{BB962C8B-B14F-4D97-AF65-F5344CB8AC3E}">
        <p14:creationId xmlns:p14="http://schemas.microsoft.com/office/powerpoint/2010/main" val="14083070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1pPr>
    <a:lvl2pPr marL="558800"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2pPr>
    <a:lvl3pPr marL="1119188"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3pPr>
    <a:lvl4pPr marL="1679575"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4pPr>
    <a:lvl5pPr marL="2239963"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5pPr>
    <a:lvl6pPr marL="2801493" algn="l" defTabSz="560299" rtl="0" eaLnBrk="1" latinLnBrk="0" hangingPunct="1">
      <a:defRPr sz="1500" kern="1200">
        <a:solidFill>
          <a:schemeClr val="tx1"/>
        </a:solidFill>
        <a:latin typeface="+mn-lt"/>
        <a:ea typeface="+mn-ea"/>
        <a:cs typeface="+mn-cs"/>
      </a:defRPr>
    </a:lvl6pPr>
    <a:lvl7pPr marL="3361792" algn="l" defTabSz="560299" rtl="0" eaLnBrk="1" latinLnBrk="0" hangingPunct="1">
      <a:defRPr sz="1500" kern="1200">
        <a:solidFill>
          <a:schemeClr val="tx1"/>
        </a:solidFill>
        <a:latin typeface="+mn-lt"/>
        <a:ea typeface="+mn-ea"/>
        <a:cs typeface="+mn-cs"/>
      </a:defRPr>
    </a:lvl7pPr>
    <a:lvl8pPr marL="3922090" algn="l" defTabSz="560299" rtl="0" eaLnBrk="1" latinLnBrk="0" hangingPunct="1">
      <a:defRPr sz="1500" kern="1200">
        <a:solidFill>
          <a:schemeClr val="tx1"/>
        </a:solidFill>
        <a:latin typeface="+mn-lt"/>
        <a:ea typeface="+mn-ea"/>
        <a:cs typeface="+mn-cs"/>
      </a:defRPr>
    </a:lvl8pPr>
    <a:lvl9pPr marL="4482389" algn="l" defTabSz="56029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B9C12F78-224F-4F18-9BB6-793EEFDD976F}" type="slidenum">
              <a:rPr lang="zh-CN" altLang="en-US" b="0" smtClean="0">
                <a:latin typeface="Helvetica" pitchFamily="34" charset="0"/>
              </a:rPr>
              <a:pPr/>
              <a:t>1</a:t>
            </a:fld>
            <a:endParaRPr lang="en-US" altLang="zh-CN" b="0">
              <a:latin typeface="Helvetica" pitchFamily="34" charset="0"/>
            </a:endParaRPr>
          </a:p>
        </p:txBody>
      </p:sp>
      <p:sp>
        <p:nvSpPr>
          <p:cNvPr id="50179" name="Rectangle 2"/>
          <p:cNvSpPr>
            <a:spLocks noGrp="1" noRot="1" noChangeAspect="1" noChangeArrowheads="1" noTextEdit="1"/>
          </p:cNvSpPr>
          <p:nvPr>
            <p:ph type="sldImg"/>
          </p:nvPr>
        </p:nvSpPr>
        <p:spPr>
          <a:xfrm>
            <a:off x="295275" y="688975"/>
            <a:ext cx="6234113" cy="3508375"/>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A4AC16FD-3488-4DD3-8014-658C9C56ED64}" type="slidenum">
              <a:rPr lang="zh-CN" altLang="en-US" b="0" smtClean="0">
                <a:latin typeface="Helvetica" pitchFamily="34" charset="0"/>
              </a:rPr>
              <a:pPr/>
              <a:t>24</a:t>
            </a:fld>
            <a:endParaRPr lang="en-US" altLang="zh-CN" b="0">
              <a:latin typeface="Helvetica" pitchFamily="34" charset="0"/>
            </a:endParaRPr>
          </a:p>
        </p:txBody>
      </p:sp>
      <p:sp>
        <p:nvSpPr>
          <p:cNvPr id="59395" name="Rectangle 2"/>
          <p:cNvSpPr>
            <a:spLocks noGrp="1" noRot="1" noChangeAspect="1" noChangeArrowheads="1" noTextEdit="1"/>
          </p:cNvSpPr>
          <p:nvPr>
            <p:ph type="sldImg"/>
          </p:nvPr>
        </p:nvSpPr>
        <p:spPr>
          <a:xfrm>
            <a:off x="295275" y="688975"/>
            <a:ext cx="6234113" cy="3508375"/>
          </a:xfrm>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891D3BC1-9E1F-440F-BA7A-AD067A1260C3}" type="slidenum">
              <a:rPr lang="zh-CN" altLang="en-US" b="0" smtClean="0">
                <a:latin typeface="Helvetica" pitchFamily="34" charset="0"/>
              </a:rPr>
              <a:pPr/>
              <a:t>25</a:t>
            </a:fld>
            <a:endParaRPr lang="en-US" altLang="zh-CN" b="0">
              <a:latin typeface="Helvetica" pitchFamily="34" charset="0"/>
            </a:endParaRPr>
          </a:p>
        </p:txBody>
      </p:sp>
      <p:sp>
        <p:nvSpPr>
          <p:cNvPr id="60419" name="Rectangle 2"/>
          <p:cNvSpPr>
            <a:spLocks noGrp="1" noRot="1" noChangeAspect="1" noChangeArrowheads="1" noTextEdit="1"/>
          </p:cNvSpPr>
          <p:nvPr>
            <p:ph type="sldImg"/>
          </p:nvPr>
        </p:nvSpPr>
        <p:spPr>
          <a:xfrm>
            <a:off x="295275" y="688975"/>
            <a:ext cx="6234113" cy="3508375"/>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0722C877-2647-49A6-8BF7-1D719D500E24}" type="slidenum">
              <a:rPr lang="zh-CN" altLang="en-US" b="0" smtClean="0">
                <a:latin typeface="Helvetica" pitchFamily="34" charset="0"/>
              </a:rPr>
              <a:pPr/>
              <a:t>26</a:t>
            </a:fld>
            <a:endParaRPr lang="en-US" altLang="zh-CN" b="0">
              <a:latin typeface="Helvetica" pitchFamily="34" charset="0"/>
            </a:endParaRPr>
          </a:p>
        </p:txBody>
      </p:sp>
      <p:sp>
        <p:nvSpPr>
          <p:cNvPr id="61443" name="Rectangle 2"/>
          <p:cNvSpPr>
            <a:spLocks noGrp="1" noRot="1" noChangeAspect="1" noChangeArrowheads="1" noTextEdit="1"/>
          </p:cNvSpPr>
          <p:nvPr>
            <p:ph type="sldImg"/>
          </p:nvPr>
        </p:nvSpPr>
        <p:spPr>
          <a:xfrm>
            <a:off x="295275" y="688975"/>
            <a:ext cx="6234113" cy="3508375"/>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B667592D-F68C-4F8C-843B-74D5FC204626}" type="slidenum">
              <a:rPr lang="zh-CN" altLang="en-US" b="0" smtClean="0">
                <a:latin typeface="Helvetica" pitchFamily="34" charset="0"/>
              </a:rPr>
              <a:pPr/>
              <a:t>27</a:t>
            </a:fld>
            <a:endParaRPr lang="en-US" altLang="zh-CN" b="0">
              <a:latin typeface="Helvetica" pitchFamily="34" charset="0"/>
            </a:endParaRPr>
          </a:p>
        </p:txBody>
      </p:sp>
      <p:sp>
        <p:nvSpPr>
          <p:cNvPr id="62467" name="Rectangle 2"/>
          <p:cNvSpPr>
            <a:spLocks noGrp="1" noRot="1" noChangeAspect="1" noChangeArrowheads="1" noTextEdit="1"/>
          </p:cNvSpPr>
          <p:nvPr>
            <p:ph type="sldImg"/>
          </p:nvPr>
        </p:nvSpPr>
        <p:spPr>
          <a:xfrm>
            <a:off x="295275" y="688975"/>
            <a:ext cx="6234113" cy="3508375"/>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9994C95-65A7-4091-B847-9A7C8AFB2CE3}" type="slidenum">
              <a:rPr lang="zh-CN" altLang="en-US" b="0" smtClean="0">
                <a:latin typeface="Helvetica" pitchFamily="34" charset="0"/>
              </a:rPr>
              <a:pPr/>
              <a:t>28</a:t>
            </a:fld>
            <a:endParaRPr lang="en-US" altLang="zh-CN" b="0">
              <a:latin typeface="Helvetica" pitchFamily="34" charset="0"/>
            </a:endParaRPr>
          </a:p>
        </p:txBody>
      </p:sp>
      <p:sp>
        <p:nvSpPr>
          <p:cNvPr id="63491" name="Rectangle 2"/>
          <p:cNvSpPr>
            <a:spLocks noGrp="1" noRot="1" noChangeAspect="1" noChangeArrowheads="1" noTextEdit="1"/>
          </p:cNvSpPr>
          <p:nvPr>
            <p:ph type="sldImg"/>
          </p:nvPr>
        </p:nvSpPr>
        <p:spPr>
          <a:xfrm>
            <a:off x="295275" y="688975"/>
            <a:ext cx="6234113" cy="3508375"/>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9E7D36B-9A18-4463-A81F-0B253205DDA2}" type="slidenum">
              <a:rPr lang="zh-CN" altLang="en-US" b="0" smtClean="0">
                <a:latin typeface="Helvetica" pitchFamily="34" charset="0"/>
              </a:rPr>
              <a:pPr/>
              <a:t>29</a:t>
            </a:fld>
            <a:endParaRPr lang="en-US" altLang="zh-CN" b="0">
              <a:latin typeface="Helvetica" pitchFamily="34" charset="0"/>
            </a:endParaRPr>
          </a:p>
        </p:txBody>
      </p:sp>
      <p:sp>
        <p:nvSpPr>
          <p:cNvPr id="64515" name="Rectangle 2"/>
          <p:cNvSpPr>
            <a:spLocks noGrp="1" noRot="1" noChangeAspect="1" noChangeArrowheads="1" noTextEdit="1"/>
          </p:cNvSpPr>
          <p:nvPr>
            <p:ph type="sldImg"/>
          </p:nvPr>
        </p:nvSpPr>
        <p:spPr>
          <a:xfrm>
            <a:off x="295275" y="688975"/>
            <a:ext cx="6234113" cy="3508375"/>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8DF3C99-9C7D-49F4-9BB1-98EB5B790866}" type="slidenum">
              <a:rPr lang="zh-CN" altLang="en-US" b="0" smtClean="0">
                <a:latin typeface="Helvetica" pitchFamily="34" charset="0"/>
              </a:rPr>
              <a:pPr/>
              <a:t>30</a:t>
            </a:fld>
            <a:endParaRPr lang="en-US" altLang="zh-CN" b="0">
              <a:latin typeface="Helvetica" pitchFamily="34" charset="0"/>
            </a:endParaRPr>
          </a:p>
        </p:txBody>
      </p:sp>
      <p:sp>
        <p:nvSpPr>
          <p:cNvPr id="65539" name="Rectangle 2"/>
          <p:cNvSpPr>
            <a:spLocks noGrp="1" noRot="1" noChangeAspect="1" noChangeArrowheads="1" noTextEdit="1"/>
          </p:cNvSpPr>
          <p:nvPr>
            <p:ph type="sldImg"/>
          </p:nvPr>
        </p:nvSpPr>
        <p:spPr>
          <a:xfrm>
            <a:off x="295275" y="688975"/>
            <a:ext cx="6234113" cy="35083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7305F849-719C-456A-9401-1464DAF6CF96}" type="slidenum">
              <a:rPr lang="zh-CN" altLang="en-US" b="0" smtClean="0">
                <a:latin typeface="Helvetica" pitchFamily="34" charset="0"/>
              </a:rPr>
              <a:pPr/>
              <a:t>31</a:t>
            </a:fld>
            <a:endParaRPr lang="en-US" altLang="zh-CN" b="0">
              <a:latin typeface="Helvetica" pitchFamily="34" charset="0"/>
            </a:endParaRPr>
          </a:p>
        </p:txBody>
      </p:sp>
      <p:sp>
        <p:nvSpPr>
          <p:cNvPr id="66563" name="Rectangle 2"/>
          <p:cNvSpPr>
            <a:spLocks noGrp="1" noRot="1" noChangeAspect="1" noChangeArrowheads="1" noTextEdit="1"/>
          </p:cNvSpPr>
          <p:nvPr>
            <p:ph type="sldImg"/>
          </p:nvPr>
        </p:nvSpPr>
        <p:spPr>
          <a:xfrm>
            <a:off x="295275" y="688975"/>
            <a:ext cx="6234113" cy="3508375"/>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FCF2EC9-D388-435A-B30E-4C10A070C31E}" type="slidenum">
              <a:rPr lang="zh-CN" altLang="en-US" b="0" smtClean="0">
                <a:latin typeface="Helvetica" pitchFamily="34" charset="0"/>
              </a:rPr>
              <a:pPr/>
              <a:t>32</a:t>
            </a:fld>
            <a:endParaRPr lang="en-US" altLang="zh-CN" b="0">
              <a:latin typeface="Helvetica" pitchFamily="34" charset="0"/>
            </a:endParaRPr>
          </a:p>
        </p:txBody>
      </p:sp>
      <p:sp>
        <p:nvSpPr>
          <p:cNvPr id="67587" name="Rectangle 2"/>
          <p:cNvSpPr>
            <a:spLocks noGrp="1" noRot="1" noChangeAspect="1" noChangeArrowheads="1" noTextEdit="1"/>
          </p:cNvSpPr>
          <p:nvPr>
            <p:ph type="sldImg"/>
          </p:nvPr>
        </p:nvSpPr>
        <p:spPr>
          <a:xfrm>
            <a:off x="295275" y="688975"/>
            <a:ext cx="6234113" cy="3508375"/>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6616F1B-EEE1-45E3-B25D-CACE6A172412}" type="slidenum">
              <a:rPr lang="zh-CN" altLang="en-US" b="0" smtClean="0">
                <a:latin typeface="Helvetica" pitchFamily="34" charset="0"/>
              </a:rPr>
              <a:pPr/>
              <a:t>33</a:t>
            </a:fld>
            <a:endParaRPr lang="en-US" altLang="zh-CN" b="0">
              <a:latin typeface="Helvetica" pitchFamily="34" charset="0"/>
            </a:endParaRPr>
          </a:p>
        </p:txBody>
      </p:sp>
      <p:sp>
        <p:nvSpPr>
          <p:cNvPr id="68611" name="Rectangle 2"/>
          <p:cNvSpPr>
            <a:spLocks noGrp="1" noRot="1" noChangeAspect="1" noChangeArrowheads="1" noTextEdit="1"/>
          </p:cNvSpPr>
          <p:nvPr>
            <p:ph type="sldImg"/>
          </p:nvPr>
        </p:nvSpPr>
        <p:spPr>
          <a:xfrm>
            <a:off x="295275" y="688975"/>
            <a:ext cx="6234113" cy="3508375"/>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250D80E9-DFEC-47CB-BB3B-5884DE7E5544}" type="slidenum">
              <a:rPr lang="zh-CN" altLang="en-US" b="0" smtClean="0">
                <a:latin typeface="Helvetica" pitchFamily="34" charset="0"/>
              </a:rPr>
              <a:pPr/>
              <a:t>2</a:t>
            </a:fld>
            <a:endParaRPr lang="en-US" altLang="zh-CN" b="0">
              <a:latin typeface="Helvetica" pitchFamily="34" charset="0"/>
            </a:endParaRPr>
          </a:p>
        </p:txBody>
      </p:sp>
      <p:sp>
        <p:nvSpPr>
          <p:cNvPr id="51203" name="Rectangle 2"/>
          <p:cNvSpPr>
            <a:spLocks noGrp="1" noRot="1" noChangeAspect="1" noChangeArrowheads="1" noTextEdit="1"/>
          </p:cNvSpPr>
          <p:nvPr>
            <p:ph type="sldImg"/>
          </p:nvPr>
        </p:nvSpPr>
        <p:spPr>
          <a:xfrm>
            <a:off x="295275" y="688975"/>
            <a:ext cx="6234113" cy="3508375"/>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2626F18B-7FAD-49DB-83BE-DB8C2CB717E5}" type="slidenum">
              <a:rPr lang="zh-CN" altLang="en-US" b="0" smtClean="0">
                <a:latin typeface="Helvetica" pitchFamily="34" charset="0"/>
              </a:rPr>
              <a:pPr/>
              <a:t>34</a:t>
            </a:fld>
            <a:endParaRPr lang="en-US" altLang="zh-CN" b="0">
              <a:latin typeface="Helvetica" pitchFamily="34" charset="0"/>
            </a:endParaRPr>
          </a:p>
        </p:txBody>
      </p:sp>
      <p:sp>
        <p:nvSpPr>
          <p:cNvPr id="69635" name="Rectangle 2"/>
          <p:cNvSpPr>
            <a:spLocks noGrp="1" noRot="1" noChangeAspect="1" noChangeArrowheads="1" noTextEdit="1"/>
          </p:cNvSpPr>
          <p:nvPr>
            <p:ph type="sldImg"/>
          </p:nvPr>
        </p:nvSpPr>
        <p:spPr>
          <a:xfrm>
            <a:off x="295275" y="688975"/>
            <a:ext cx="6234113" cy="3508375"/>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190625" y="777875"/>
            <a:ext cx="4716463" cy="3376613"/>
          </a:xfrm>
          <a:prstGeom prst="rect">
            <a:avLst/>
          </a:prstGeom>
          <a:solidFill>
            <a:srgbClr val="FFFFFF"/>
          </a:solidFill>
          <a:ln w="9525">
            <a:solidFill>
              <a:srgbClr val="000000"/>
            </a:solidFill>
            <a:miter lim="800000"/>
            <a:headEnd/>
            <a:tailEnd/>
          </a:ln>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endParaRPr lang="zh-CN" altLang="en-US"/>
          </a:p>
        </p:txBody>
      </p:sp>
      <p:sp>
        <p:nvSpPr>
          <p:cNvPr id="70659" name="Text Box 3"/>
          <p:cNvSpPr>
            <a:spLocks noGrp="1" noChangeArrowheads="1"/>
          </p:cNvSpPr>
          <p:nvPr>
            <p:ph type="body"/>
          </p:nvPr>
        </p:nvSpPr>
        <p:spPr>
          <a:xfrm>
            <a:off x="1130300" y="4498975"/>
            <a:ext cx="4868863" cy="3617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000" dirty="0">
                <a:latin typeface="Times New Roman" pitchFamily="18" charset="0"/>
                <a:ea typeface="宋体" pitchFamily="2" charset="-122"/>
              </a:rPr>
              <a:t>Solaris</a:t>
            </a:r>
            <a:r>
              <a:rPr lang="zh-CN" altLang="en-GB" sz="1000" dirty="0">
                <a:latin typeface="Times New Roman" pitchFamily="18" charset="0"/>
                <a:ea typeface="宋体" pitchFamily="2" charset="-122"/>
              </a:rPr>
              <a:t>的多线程是与传统</a:t>
            </a:r>
            <a:r>
              <a:rPr lang="en-GB" altLang="zh-CN" sz="1000" dirty="0">
                <a:latin typeface="Times New Roman" pitchFamily="18" charset="0"/>
                <a:ea typeface="宋体" pitchFamily="2" charset="-122"/>
              </a:rPr>
              <a:t>UNIX</a:t>
            </a:r>
            <a:r>
              <a:rPr lang="zh-CN" altLang="en-GB" sz="1000" dirty="0">
                <a:latin typeface="Times New Roman" pitchFamily="18" charset="0"/>
                <a:ea typeface="宋体" pitchFamily="2" charset="-122"/>
              </a:rPr>
              <a:t>调度模型相区别的主要特征。</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是每个进程内的内核线程的虚拟执行环境。</a:t>
            </a: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允许进程内的内核线程互相独立地进行系统调用。如果没有</a:t>
            </a: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，一次就只能进行一次系统调用。每次的系统调用由一个线程来引发，它的寄存器会被放在</a:t>
            </a: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的堆栈里面，等它返回的时候，系统调用返回代码也会被放在</a:t>
            </a: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里面</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000" dirty="0">
                <a:latin typeface="Times New Roman" pitchFamily="18" charset="0"/>
                <a:ea typeface="宋体" pitchFamily="2" charset="-122"/>
              </a:rPr>
              <a:t>M-N</a:t>
            </a:r>
            <a:r>
              <a:rPr lang="zh-CN" altLang="en-GB" sz="1000" dirty="0">
                <a:latin typeface="Times New Roman" pitchFamily="18" charset="0"/>
                <a:ea typeface="宋体" pitchFamily="2" charset="-122"/>
              </a:rPr>
              <a:t>的优点：</a:t>
            </a:r>
          </a:p>
          <a:p>
            <a:pPr defTabSz="449263">
              <a:lnSpc>
                <a:spcPct val="85000"/>
              </a:lnSpc>
              <a:spcBef>
                <a:spcPts val="9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b="1" dirty="0">
                <a:latin typeface="Times New Roman" pitchFamily="18" charset="0"/>
                <a:ea typeface="宋体" pitchFamily="2" charset="-122"/>
              </a:rPr>
              <a:t>优点</a:t>
            </a:r>
            <a:r>
              <a:rPr lang="en-GB" altLang="zh-CN" sz="1000" b="1" dirty="0">
                <a:latin typeface="Times New Roman" pitchFamily="18" charset="0"/>
                <a:ea typeface="宋体" pitchFamily="2" charset="-122"/>
              </a:rPr>
              <a:t>:</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快速的用户线程创建和删除</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线程同步不需要系统调用</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快速的用户线程上下文切换</a:t>
            </a:r>
          </a:p>
          <a:p>
            <a:pPr defTabSz="449263">
              <a:lnSpc>
                <a:spcPct val="85000"/>
              </a:lnSpc>
              <a:spcBef>
                <a:spcPts val="9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b="1" dirty="0">
                <a:latin typeface="Times New Roman" pitchFamily="18" charset="0"/>
                <a:ea typeface="宋体" pitchFamily="2" charset="-122"/>
              </a:rPr>
              <a:t>缺点</a:t>
            </a:r>
            <a:r>
              <a:rPr lang="en-GB" altLang="zh-CN" sz="1000" b="1" dirty="0">
                <a:latin typeface="Times New Roman" pitchFamily="18" charset="0"/>
                <a:ea typeface="宋体" pitchFamily="2" charset="-122"/>
              </a:rPr>
              <a:t>:</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复杂的编程模型</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信号处理的问题</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zh-CN" altLang="en-GB" sz="1000" dirty="0">
              <a:latin typeface="Times New Roman" pitchFamily="18" charset="0"/>
              <a:ea typeface="宋体" pitchFamily="2" charset="-122"/>
            </a:endParaRP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000" dirty="0">
                <a:latin typeface="Times New Roman" pitchFamily="18" charset="0"/>
                <a:ea typeface="宋体" pitchFamily="2" charset="-122"/>
              </a:rPr>
              <a:t>1-1</a:t>
            </a:r>
            <a:r>
              <a:rPr lang="zh-CN" altLang="en-GB" sz="1000" dirty="0">
                <a:latin typeface="Times New Roman" pitchFamily="18" charset="0"/>
                <a:ea typeface="宋体" pitchFamily="2" charset="-122"/>
              </a:rPr>
              <a:t>模型的优点： </a:t>
            </a:r>
          </a:p>
          <a:p>
            <a:pPr defTabSz="449263">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每个用户级线程都有一个</a:t>
            </a:r>
            <a:r>
              <a:rPr lang="en-GB" altLang="zh-CN" sz="1000" dirty="0" err="1">
                <a:latin typeface="Times New Roman" pitchFamily="18" charset="0"/>
                <a:ea typeface="宋体" pitchFamily="2" charset="-122"/>
              </a:rPr>
              <a:t>lwp</a:t>
            </a:r>
            <a:r>
              <a:rPr lang="zh-CN" altLang="en-GB" sz="1000" dirty="0">
                <a:latin typeface="Times New Roman" pitchFamily="18" charset="0"/>
                <a:ea typeface="宋体" pitchFamily="2" charset="-122"/>
              </a:rPr>
              <a:t>和一个 </a:t>
            </a:r>
            <a:r>
              <a:rPr lang="en-GB" altLang="zh-CN" sz="1000" dirty="0" err="1">
                <a:latin typeface="Times New Roman" pitchFamily="18" charset="0"/>
                <a:ea typeface="宋体" pitchFamily="2" charset="-122"/>
              </a:rPr>
              <a:t>kthread</a:t>
            </a:r>
            <a:r>
              <a:rPr lang="en-GB" altLang="zh-CN" sz="1000" dirty="0">
                <a:latin typeface="Times New Roman" pitchFamily="18" charset="0"/>
                <a:ea typeface="宋体" pitchFamily="2" charset="-122"/>
              </a:rPr>
              <a:t> </a:t>
            </a:r>
            <a:r>
              <a:rPr lang="zh-CN" altLang="en-GB" sz="1000" dirty="0">
                <a:latin typeface="Times New Roman" pitchFamily="18" charset="0"/>
                <a:ea typeface="宋体" pitchFamily="2" charset="-122"/>
              </a:rPr>
              <a:t>相对应</a:t>
            </a:r>
          </a:p>
          <a:p>
            <a:pPr defTabSz="449263">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只有内核级的线程调度</a:t>
            </a:r>
          </a:p>
          <a:p>
            <a:pPr defTabSz="449263">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线程创建和删除、线程同步的开销大</a:t>
            </a:r>
          </a:p>
          <a:p>
            <a:pPr defTabSz="449263">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线程调度和同步更到位</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190625" y="777875"/>
            <a:ext cx="4716463" cy="3376613"/>
          </a:xfrm>
          <a:prstGeom prst="rect">
            <a:avLst/>
          </a:prstGeom>
          <a:solidFill>
            <a:srgbClr val="FFFFFF"/>
          </a:solidFill>
          <a:ln w="9525">
            <a:solidFill>
              <a:srgbClr val="000000"/>
            </a:solidFill>
            <a:miter lim="800000"/>
            <a:headEnd/>
            <a:tailEnd/>
          </a:ln>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endParaRPr lang="zh-CN" altLang="en-US"/>
          </a:p>
        </p:txBody>
      </p:sp>
      <p:sp>
        <p:nvSpPr>
          <p:cNvPr id="71683" name="Text Box 3"/>
          <p:cNvSpPr>
            <a:spLocks noGrp="1" noChangeArrowheads="1"/>
          </p:cNvSpPr>
          <p:nvPr>
            <p:ph type="body"/>
          </p:nvPr>
        </p:nvSpPr>
        <p:spPr>
          <a:xfrm>
            <a:off x="1130300" y="4498975"/>
            <a:ext cx="4868863" cy="3617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dirty="0">
                <a:latin typeface="Times New Roman" pitchFamily="18" charset="0"/>
                <a:ea typeface="宋体" pitchFamily="2" charset="-122"/>
              </a:rPr>
              <a:t>对于一个用户进程来说，它的每个线程分成两个部分，一个部分是用户态下的部分，一个是系统态下的部分，也就是用户线程和内核线程。一个线程在用户态下执行的时候，运行的是用户线程的代码，而当发生系统调用的时候，就由内核线程来执行内核代码。在</a:t>
            </a:r>
            <a:r>
              <a:rPr lang="en-GB" altLang="zh-CN" dirty="0">
                <a:latin typeface="Times New Roman" pitchFamily="18" charset="0"/>
                <a:ea typeface="宋体" pitchFamily="2" charset="-122"/>
              </a:rPr>
              <a:t>Solaris</a:t>
            </a:r>
            <a:r>
              <a:rPr lang="zh-CN" altLang="en-GB" dirty="0">
                <a:latin typeface="Times New Roman" pitchFamily="18" charset="0"/>
                <a:ea typeface="宋体" pitchFamily="2" charset="-122"/>
              </a:rPr>
              <a:t>的线程模型中，每一个用户线程对应一个内核线程，这种对应通过</a:t>
            </a:r>
            <a:r>
              <a:rPr lang="en-GB" altLang="zh-CN" dirty="0" err="1">
                <a:latin typeface="Times New Roman" pitchFamily="18" charset="0"/>
                <a:ea typeface="宋体" pitchFamily="2" charset="-122"/>
              </a:rPr>
              <a:t>lwp</a:t>
            </a:r>
            <a:r>
              <a:rPr lang="zh-CN" altLang="en-GB" dirty="0">
                <a:latin typeface="Times New Roman" pitchFamily="18" charset="0"/>
                <a:ea typeface="宋体" pitchFamily="2" charset="-122"/>
              </a:rPr>
              <a:t>来体现。</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dirty="0">
                <a:latin typeface="Times New Roman" pitchFamily="18" charset="0"/>
                <a:ea typeface="宋体" pitchFamily="2" charset="-122"/>
              </a:rPr>
              <a:t>所用的内核线程串成一个双向循环链表，可以通过进程的</a:t>
            </a:r>
            <a:r>
              <a:rPr lang="en-GB" altLang="zh-CN" dirty="0" err="1">
                <a:latin typeface="Times New Roman" pitchFamily="18" charset="0"/>
                <a:ea typeface="宋体" pitchFamily="2" charset="-122"/>
              </a:rPr>
              <a:t>proc</a:t>
            </a:r>
            <a:r>
              <a:rPr lang="zh-CN" altLang="en-GB" dirty="0">
                <a:latin typeface="Times New Roman" pitchFamily="18" charset="0"/>
                <a:ea typeface="宋体" pitchFamily="2" charset="-122"/>
              </a:rPr>
              <a:t>结构中的</a:t>
            </a:r>
            <a:r>
              <a:rPr lang="en-GB" altLang="zh-CN" dirty="0" err="1">
                <a:latin typeface="Times New Roman" pitchFamily="18" charset="0"/>
                <a:ea typeface="宋体" pitchFamily="2" charset="-122"/>
              </a:rPr>
              <a:t>p_tlist</a:t>
            </a:r>
            <a:r>
              <a:rPr lang="zh-CN" altLang="en-GB" dirty="0">
                <a:latin typeface="Times New Roman" pitchFamily="18" charset="0"/>
                <a:ea typeface="宋体" pitchFamily="2" charset="-122"/>
              </a:rPr>
              <a:t>字段找到这个链表。</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dirty="0">
                <a:latin typeface="Times New Roman" pitchFamily="18" charset="0"/>
                <a:ea typeface="宋体" pitchFamily="2" charset="-122"/>
              </a:rPr>
              <a:t>每一个</a:t>
            </a:r>
            <a:r>
              <a:rPr lang="en-GB" altLang="zh-CN" dirty="0" err="1">
                <a:latin typeface="Times New Roman" pitchFamily="18" charset="0"/>
                <a:ea typeface="宋体" pitchFamily="2" charset="-122"/>
              </a:rPr>
              <a:t>lwp</a:t>
            </a:r>
            <a:r>
              <a:rPr lang="zh-CN" altLang="en-GB" dirty="0">
                <a:latin typeface="Times New Roman" pitchFamily="18" charset="0"/>
                <a:ea typeface="宋体" pitchFamily="2" charset="-122"/>
              </a:rPr>
              <a:t>用</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klwp</a:t>
            </a:r>
            <a:r>
              <a:rPr lang="zh-CN" altLang="en-GB" dirty="0">
                <a:latin typeface="Times New Roman" pitchFamily="18" charset="0"/>
                <a:ea typeface="宋体" pitchFamily="2" charset="-122"/>
              </a:rPr>
              <a:t>数据结构表示，每个内核线程用一个</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kthread</a:t>
            </a:r>
            <a:r>
              <a:rPr lang="zh-CN" altLang="en-GB" dirty="0">
                <a:latin typeface="Times New Roman" pitchFamily="18" charset="0"/>
                <a:ea typeface="宋体" pitchFamily="2" charset="-122"/>
              </a:rPr>
              <a:t>结构表示，</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kthread</a:t>
            </a:r>
            <a:r>
              <a:rPr lang="zh-CN" altLang="en-GB" dirty="0">
                <a:latin typeface="Times New Roman" pitchFamily="18" charset="0"/>
                <a:ea typeface="宋体" pitchFamily="2" charset="-122"/>
              </a:rPr>
              <a:t>结构中有一个字段</a:t>
            </a:r>
            <a:r>
              <a:rPr lang="en-GB" altLang="zh-CN" dirty="0" err="1">
                <a:latin typeface="Times New Roman" pitchFamily="18" charset="0"/>
                <a:ea typeface="宋体" pitchFamily="2" charset="-122"/>
              </a:rPr>
              <a:t>t_lwp</a:t>
            </a:r>
            <a:r>
              <a:rPr lang="zh-CN" altLang="en-GB" dirty="0">
                <a:latin typeface="Times New Roman" pitchFamily="18" charset="0"/>
                <a:ea typeface="宋体" pitchFamily="2" charset="-122"/>
              </a:rPr>
              <a:t>指向它所对应的</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klwp</a:t>
            </a:r>
            <a:r>
              <a:rPr lang="zh-CN" altLang="en-GB" dirty="0">
                <a:latin typeface="Times New Roman" pitchFamily="18" charset="0"/>
                <a:ea typeface="宋体" pitchFamily="2" charset="-122"/>
              </a:rPr>
              <a:t>结构。</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dirty="0">
                <a:latin typeface="Times New Roman" pitchFamily="18" charset="0"/>
                <a:ea typeface="宋体" pitchFamily="2" charset="-122"/>
              </a:rPr>
              <a:t>用户线程用</a:t>
            </a:r>
            <a:r>
              <a:rPr lang="en-GB" altLang="zh-CN" dirty="0" err="1">
                <a:latin typeface="Times New Roman" pitchFamily="18" charset="0"/>
                <a:ea typeface="宋体" pitchFamily="2" charset="-122"/>
              </a:rPr>
              <a:t>ulwp</a:t>
            </a:r>
            <a:r>
              <a:rPr lang="zh-CN" altLang="en-GB" dirty="0">
                <a:latin typeface="Times New Roman" pitchFamily="18" charset="0"/>
                <a:ea typeface="宋体" pitchFamily="2" charset="-122"/>
              </a:rPr>
              <a:t>表示，</a:t>
            </a:r>
            <a:r>
              <a:rPr lang="en-GB" altLang="zh-CN" dirty="0" err="1">
                <a:latin typeface="Times New Roman" pitchFamily="18" charset="0"/>
                <a:ea typeface="宋体" pitchFamily="2" charset="-122"/>
              </a:rPr>
              <a:t>ulwp</a:t>
            </a:r>
            <a:r>
              <a:rPr lang="zh-CN" altLang="en-GB" dirty="0">
                <a:latin typeface="Times New Roman" pitchFamily="18" charset="0"/>
                <a:ea typeface="宋体" pitchFamily="2" charset="-122"/>
              </a:rPr>
              <a:t>与</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kthread</a:t>
            </a:r>
            <a:r>
              <a:rPr lang="zh-CN" altLang="en-GB" dirty="0">
                <a:latin typeface="Times New Roman" pitchFamily="18" charset="0"/>
                <a:ea typeface="宋体" pitchFamily="2" charset="-122"/>
              </a:rPr>
              <a:t>的对应不是用指针来表示的，而是通过线程</a:t>
            </a:r>
            <a:r>
              <a:rPr lang="en-GB" altLang="zh-CN" dirty="0">
                <a:latin typeface="Times New Roman" pitchFamily="18" charset="0"/>
                <a:ea typeface="宋体" pitchFamily="2" charset="-122"/>
              </a:rPr>
              <a:t>id</a:t>
            </a:r>
            <a:r>
              <a:rPr lang="zh-CN" altLang="en-GB" dirty="0">
                <a:latin typeface="Times New Roman" pitchFamily="18" charset="0"/>
                <a:ea typeface="宋体" pitchFamily="2" charset="-122"/>
              </a:rPr>
              <a:t>。</a:t>
            </a:r>
            <a:r>
              <a:rPr lang="en-GB" altLang="zh-CN" dirty="0" err="1">
                <a:latin typeface="Times New Roman" pitchFamily="18" charset="0"/>
                <a:ea typeface="宋体" pitchFamily="2" charset="-122"/>
              </a:rPr>
              <a:t>ulwp</a:t>
            </a:r>
            <a:r>
              <a:rPr lang="zh-CN" altLang="en-GB" dirty="0">
                <a:latin typeface="Times New Roman" pitchFamily="18" charset="0"/>
                <a:ea typeface="宋体" pitchFamily="2" charset="-122"/>
              </a:rPr>
              <a:t>，</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kthread</a:t>
            </a:r>
            <a:r>
              <a:rPr lang="zh-CN" altLang="en-GB" dirty="0">
                <a:latin typeface="Times New Roman" pitchFamily="18" charset="0"/>
                <a:ea typeface="宋体" pitchFamily="2" charset="-122"/>
              </a:rPr>
              <a:t>和</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klwp</a:t>
            </a:r>
            <a:r>
              <a:rPr lang="zh-CN" altLang="en-GB" dirty="0">
                <a:latin typeface="Times New Roman" pitchFamily="18" charset="0"/>
                <a:ea typeface="宋体" pitchFamily="2" charset="-122"/>
              </a:rPr>
              <a:t>中都有一个字段表示线程的</a:t>
            </a:r>
            <a:r>
              <a:rPr lang="en-GB" altLang="zh-CN" dirty="0">
                <a:latin typeface="Times New Roman" pitchFamily="18" charset="0"/>
                <a:ea typeface="宋体" pitchFamily="2" charset="-122"/>
              </a:rPr>
              <a:t>id</a:t>
            </a:r>
            <a:r>
              <a:rPr lang="zh-CN" altLang="en-GB" dirty="0">
                <a:latin typeface="Times New Roman" pitchFamily="18" charset="0"/>
                <a:ea typeface="宋体" pitchFamily="2" charset="-122"/>
              </a:rPr>
              <a:t>，通过</a:t>
            </a:r>
            <a:r>
              <a:rPr lang="en-GB" altLang="zh-CN" dirty="0">
                <a:latin typeface="Times New Roman" pitchFamily="18" charset="0"/>
                <a:ea typeface="宋体" pitchFamily="2" charset="-122"/>
              </a:rPr>
              <a:t>id</a:t>
            </a:r>
            <a:r>
              <a:rPr lang="zh-CN" altLang="en-GB" dirty="0">
                <a:latin typeface="Times New Roman" pitchFamily="18" charset="0"/>
                <a:ea typeface="宋体" pitchFamily="2" charset="-122"/>
              </a:rPr>
              <a:t>它们就可以一一对应起来。</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zh-CN" altLang="en-GB" dirty="0">
              <a:latin typeface="Times New Roman" pitchFamily="18" charset="0"/>
              <a:ea typeface="宋体" pitchFamily="2" charset="-122"/>
            </a:endParaRP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zh-CN" altLang="en-GB" dirty="0">
              <a:latin typeface="Times New Roman" pitchFamily="18" charset="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E3FBA0-DB6E-46BC-93D5-0777621B7F3A}" type="slidenum">
              <a:rPr lang="zh-CN" altLang="en-US" smtClean="0"/>
              <a:pPr>
                <a:defRPr/>
              </a:pPr>
              <a:t>37</a:t>
            </a:fld>
            <a:endParaRPr lang="en-US" altLang="zh-CN"/>
          </a:p>
        </p:txBody>
      </p:sp>
    </p:spTree>
    <p:extLst>
      <p:ext uri="{BB962C8B-B14F-4D97-AF65-F5344CB8AC3E}">
        <p14:creationId xmlns:p14="http://schemas.microsoft.com/office/powerpoint/2010/main" val="2843361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ffectLst/>
              </a:rPr>
              <a:t>线程库的两种主要实现方法：</a:t>
            </a:r>
            <a:endParaRPr lang="zh-CN" altLang="en-US" dirty="0"/>
          </a:p>
          <a:p>
            <a:r>
              <a:rPr lang="en-US" altLang="zh-CN" b="1" dirty="0">
                <a:effectLst/>
              </a:rPr>
              <a:t>1. </a:t>
            </a:r>
            <a:r>
              <a:rPr lang="zh-CN" altLang="en-US" b="1" dirty="0">
                <a:effectLst/>
              </a:rPr>
              <a:t>没有内核支持的库</a:t>
            </a:r>
            <a:r>
              <a:rPr lang="zh-CN" altLang="en-US" dirty="0">
                <a:effectLst/>
              </a:rPr>
              <a:t>，代码和数据结构都在用户空间，只导致用户空间中本地函数调用</a:t>
            </a:r>
            <a:r>
              <a:rPr lang="zh-CN" altLang="en-US" sz="1500" kern="1200" dirty="0">
                <a:solidFill>
                  <a:schemeClr val="tx1"/>
                </a:solidFill>
                <a:effectLst/>
                <a:latin typeface="Times New Roman" charset="0"/>
                <a:ea typeface="MS PGothic" pitchFamily="34" charset="-128"/>
                <a:cs typeface="+mn-cs"/>
              </a:rPr>
              <a:t>（而不是系统调用）</a:t>
            </a:r>
            <a:r>
              <a:rPr lang="zh-CN" altLang="en-US" dirty="0">
                <a:effectLst/>
              </a:rPr>
              <a:t>。</a:t>
            </a:r>
            <a:endParaRPr lang="zh-CN" altLang="en-US" dirty="0"/>
          </a:p>
          <a:p>
            <a:r>
              <a:rPr lang="en-US" altLang="zh-CN" b="1" dirty="0">
                <a:effectLst/>
              </a:rPr>
              <a:t>2. </a:t>
            </a:r>
            <a:r>
              <a:rPr lang="zh-CN" altLang="en-US" b="1" dirty="0">
                <a:effectLst/>
              </a:rPr>
              <a:t>由操作系统直接支持的内核级库</a:t>
            </a:r>
            <a:r>
              <a:rPr lang="zh-CN" altLang="en-US" dirty="0">
                <a:effectLst/>
              </a:rPr>
              <a:t>，代码和数据结构都在内核空间，通常导致系统调用。</a:t>
            </a:r>
            <a:endParaRPr lang="zh-CN" altLang="en-US" dirty="0"/>
          </a:p>
          <a:p>
            <a:endParaRPr lang="zh-CN" altLang="en-US" dirty="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7C30727E-B58F-436F-9775-1456342645B3}" type="slidenum">
              <a:rPr lang="zh-CN" altLang="en-US" b="0" smtClean="0">
                <a:latin typeface="Helvetica" pitchFamily="34" charset="0"/>
              </a:rPr>
              <a:pPr/>
              <a:t>39</a:t>
            </a:fld>
            <a:endParaRPr lang="en-US" altLang="zh-CN" b="0">
              <a:latin typeface="Helvetica" pitchFamily="34" charset="0"/>
            </a:endParaRPr>
          </a:p>
        </p:txBody>
      </p:sp>
      <p:sp>
        <p:nvSpPr>
          <p:cNvPr id="73731" name="Rectangle 2"/>
          <p:cNvSpPr>
            <a:spLocks noGrp="1" noRot="1" noChangeAspect="1" noChangeArrowheads="1" noTextEdit="1"/>
          </p:cNvSpPr>
          <p:nvPr>
            <p:ph type="sldImg"/>
          </p:nvPr>
        </p:nvSpPr>
        <p:spPr>
          <a:xfrm>
            <a:off x="295275" y="688975"/>
            <a:ext cx="6234113" cy="3508375"/>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17DDB343-6903-47FC-A1D5-91D6B1754EDF}" type="slidenum">
              <a:rPr lang="zh-CN" altLang="en-US" b="0" smtClean="0">
                <a:latin typeface="Helvetica" pitchFamily="34" charset="0"/>
              </a:rPr>
              <a:pPr/>
              <a:t>40</a:t>
            </a:fld>
            <a:endParaRPr lang="en-US" altLang="zh-CN" b="0">
              <a:latin typeface="Helvetica" pitchFamily="34" charset="0"/>
            </a:endParaRPr>
          </a:p>
        </p:txBody>
      </p:sp>
      <p:sp>
        <p:nvSpPr>
          <p:cNvPr id="74755" name="Rectangle 2"/>
          <p:cNvSpPr>
            <a:spLocks noGrp="1" noRot="1" noChangeAspect="1" noChangeArrowheads="1" noTextEdit="1"/>
          </p:cNvSpPr>
          <p:nvPr>
            <p:ph type="sldImg"/>
          </p:nvPr>
        </p:nvSpPr>
        <p:spPr>
          <a:xfrm>
            <a:off x="295275" y="688975"/>
            <a:ext cx="6234113" cy="3508375"/>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7FBAFA-790F-4178-8154-1E280DBE234A}" type="slidenum">
              <a:rPr lang="en-US" altLang="en-US" smtClean="0">
                <a:latin typeface="Helvetica" panose="020B0604020202020204" pitchFamily="34" charset="0"/>
              </a:rPr>
              <a:pPr/>
              <a:t>50</a:t>
            </a:fld>
            <a:endParaRPr lang="en-US" altLang="en-US">
              <a:latin typeface="Helvetica" panose="020B0604020202020204" pitchFamily="34" charset="0"/>
            </a:endParaRPr>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61249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914A97-1070-4A5A-916E-242E7357DFBE}" type="slidenum">
              <a:rPr lang="en-US" altLang="en-US" smtClean="0">
                <a:latin typeface="Helvetica" panose="020B0604020202020204" pitchFamily="34" charset="0"/>
              </a:rPr>
              <a:pPr/>
              <a:t>52</a:t>
            </a:fld>
            <a:endParaRPr lang="en-US" altLang="en-US">
              <a:latin typeface="Helvetica" panose="020B0604020202020204" pitchFamily="34"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258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E56D7D-D5A1-4D2E-B772-C41750983FD2}" type="slidenum">
              <a:rPr lang="en-US" altLang="en-US" smtClean="0">
                <a:latin typeface="Helvetica" panose="020B0604020202020204" pitchFamily="34" charset="0"/>
              </a:rPr>
              <a:pPr/>
              <a:t>53</a:t>
            </a:fld>
            <a:endParaRPr lang="en-US" altLang="en-US">
              <a:latin typeface="Helvetica" panose="020B0604020202020204" pitchFamily="34"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086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295275" y="688975"/>
            <a:ext cx="6234113" cy="3508375"/>
          </a:xfrm>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935D6F9D-BE6E-4433-8F3C-AE674D13084A}" type="slidenum">
              <a:rPr lang="zh-CN" altLang="en-US" b="0" smtClean="0">
                <a:latin typeface="Helvetica" pitchFamily="34" charset="0"/>
              </a:rPr>
              <a:pPr/>
              <a:t>57</a:t>
            </a:fld>
            <a:endParaRPr lang="en-US" altLang="zh-CN" b="0">
              <a:latin typeface="Helvetica" pitchFamily="34" charset="0"/>
            </a:endParaRPr>
          </a:p>
        </p:txBody>
      </p:sp>
      <p:sp>
        <p:nvSpPr>
          <p:cNvPr id="75779" name="Rectangle 2"/>
          <p:cNvSpPr>
            <a:spLocks noGrp="1" noRot="1" noChangeAspect="1" noChangeArrowheads="1" noTextEdit="1"/>
          </p:cNvSpPr>
          <p:nvPr>
            <p:ph type="sldImg"/>
          </p:nvPr>
        </p:nvSpPr>
        <p:spPr>
          <a:xfrm>
            <a:off x="295275" y="688975"/>
            <a:ext cx="6234113" cy="3508375"/>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FF023123-72E2-45FD-B913-0A877DCA23BF}" type="slidenum">
              <a:rPr lang="zh-CN" altLang="en-US" b="0" smtClean="0">
                <a:latin typeface="Helvetica" pitchFamily="34" charset="0"/>
              </a:rPr>
              <a:pPr/>
              <a:t>58</a:t>
            </a:fld>
            <a:endParaRPr lang="en-US" altLang="zh-CN" b="0">
              <a:latin typeface="Helvetica" pitchFamily="34" charset="0"/>
            </a:endParaRPr>
          </a:p>
        </p:txBody>
      </p:sp>
      <p:sp>
        <p:nvSpPr>
          <p:cNvPr id="76803" name="Rectangle 2"/>
          <p:cNvSpPr>
            <a:spLocks noGrp="1" noRot="1" noChangeAspect="1" noChangeArrowheads="1" noTextEdit="1"/>
          </p:cNvSpPr>
          <p:nvPr>
            <p:ph type="sldImg"/>
          </p:nvPr>
        </p:nvSpPr>
        <p:spPr>
          <a:xfrm>
            <a:off x="295275" y="688975"/>
            <a:ext cx="6234113" cy="3508375"/>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u="sng" dirty="0">
                <a:effectLst/>
              </a:rPr>
              <a:t>fork()  – </a:t>
            </a:r>
            <a:r>
              <a:rPr lang="zh-CN" altLang="en-US" u="sng" dirty="0">
                <a:effectLst/>
              </a:rPr>
              <a:t>有的</a:t>
            </a:r>
            <a:r>
              <a:rPr lang="en-US" altLang="zh-CN" u="sng" dirty="0">
                <a:effectLst/>
              </a:rPr>
              <a:t>Unix</a:t>
            </a:r>
            <a:r>
              <a:rPr lang="zh-CN" altLang="en-US" u="sng" dirty="0">
                <a:effectLst/>
              </a:rPr>
              <a:t>系统有两种形式的</a:t>
            </a:r>
            <a:r>
              <a:rPr lang="en-US" altLang="zh-CN" u="sng" dirty="0">
                <a:effectLst/>
              </a:rPr>
              <a:t>fork()</a:t>
            </a:r>
            <a:r>
              <a:rPr lang="zh-CN" altLang="en-US" u="sng" dirty="0">
                <a:effectLst/>
              </a:rPr>
              <a:t>，与应用程序有关。</a:t>
            </a:r>
            <a:endParaRPr lang="zh-CN" altLang="en-US" dirty="0"/>
          </a:p>
          <a:p>
            <a:r>
              <a:rPr lang="en-US" altLang="zh-CN" dirty="0">
                <a:effectLst/>
              </a:rPr>
              <a:t>1) </a:t>
            </a:r>
            <a:r>
              <a:rPr lang="zh-CN" altLang="en-US" dirty="0">
                <a:effectLst/>
              </a:rPr>
              <a:t>复制所有线程：如果调用</a:t>
            </a:r>
            <a:r>
              <a:rPr lang="en-US" altLang="zh-CN" dirty="0">
                <a:effectLst/>
              </a:rPr>
              <a:t>fork()</a:t>
            </a:r>
            <a:r>
              <a:rPr lang="zh-CN" altLang="en-US" dirty="0">
                <a:effectLst/>
              </a:rPr>
              <a:t>后不调用</a:t>
            </a:r>
            <a:r>
              <a:rPr lang="en-US" altLang="zh-CN" dirty="0">
                <a:effectLst/>
              </a:rPr>
              <a:t>exec()</a:t>
            </a:r>
            <a:r>
              <a:rPr lang="zh-CN" altLang="en-US" dirty="0">
                <a:effectLst/>
              </a:rPr>
              <a:t>，复制所有线程；</a:t>
            </a:r>
            <a:endParaRPr lang="en-US" altLang="zh-CN"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ffectLst/>
              </a:rPr>
              <a:t>2) </a:t>
            </a:r>
            <a:r>
              <a:rPr lang="zh-CN" altLang="en-US" dirty="0">
                <a:effectLst/>
              </a:rPr>
              <a:t>只复制调用</a:t>
            </a:r>
            <a:r>
              <a:rPr lang="en-US" altLang="zh-CN" dirty="0">
                <a:effectLst/>
              </a:rPr>
              <a:t>fork()</a:t>
            </a:r>
            <a:r>
              <a:rPr lang="zh-CN" altLang="en-US" dirty="0">
                <a:effectLst/>
              </a:rPr>
              <a:t>的线程：如果调用</a:t>
            </a:r>
            <a:r>
              <a:rPr lang="en-US" altLang="zh-CN" dirty="0">
                <a:effectLst/>
              </a:rPr>
              <a:t>fork()</a:t>
            </a:r>
            <a:r>
              <a:rPr lang="zh-CN" altLang="en-US" dirty="0">
                <a:effectLst/>
              </a:rPr>
              <a:t>后立即调用</a:t>
            </a:r>
            <a:r>
              <a:rPr lang="en-US" altLang="zh-CN" dirty="0">
                <a:effectLst/>
              </a:rPr>
              <a:t>exec()</a:t>
            </a:r>
            <a:r>
              <a:rPr lang="zh-CN" altLang="en-US" dirty="0">
                <a:effectLst/>
              </a:rPr>
              <a:t>，操作系统只需复制调用</a:t>
            </a:r>
            <a:r>
              <a:rPr lang="en-US" altLang="zh-CN" dirty="0">
                <a:effectLst/>
              </a:rPr>
              <a:t>fork()</a:t>
            </a:r>
            <a:r>
              <a:rPr lang="zh-CN" altLang="en-US" dirty="0">
                <a:effectLst/>
              </a:rPr>
              <a:t>的线程。</a:t>
            </a:r>
            <a:endParaRPr lang="zh-CN" altLang="en-US" dirty="0"/>
          </a:p>
          <a:p>
            <a:endParaRPr lang="zh-CN" altLang="en-US" dirty="0"/>
          </a:p>
          <a:p>
            <a:r>
              <a:rPr lang="en-US" altLang="zh-CN" u="sng" dirty="0">
                <a:effectLst/>
              </a:rPr>
              <a:t>exec() – </a:t>
            </a:r>
            <a:r>
              <a:rPr lang="zh-CN" altLang="en-US" u="sng" dirty="0">
                <a:effectLst/>
              </a:rPr>
              <a:t>如果一个线程调用</a:t>
            </a:r>
            <a:r>
              <a:rPr lang="en-US" altLang="zh-CN" u="sng" dirty="0">
                <a:effectLst/>
              </a:rPr>
              <a:t>exec()</a:t>
            </a:r>
            <a:r>
              <a:rPr lang="zh-CN" altLang="en-US" u="sng" dirty="0">
                <a:effectLst/>
              </a:rPr>
              <a:t>，</a:t>
            </a:r>
            <a:r>
              <a:rPr lang="en-US" altLang="zh-CN" u="sng" dirty="0">
                <a:effectLst/>
              </a:rPr>
              <a:t>exec()</a:t>
            </a:r>
            <a:r>
              <a:rPr lang="zh-CN" altLang="en-US" u="sng" dirty="0">
                <a:effectLst/>
              </a:rPr>
              <a:t>参数指定的程序会替换整个进程（包括所有线程）。</a:t>
            </a:r>
            <a:endParaRPr lang="zh-CN" altLang="en-US" dirty="0"/>
          </a:p>
          <a:p>
            <a:endParaRPr lang="zh-CN" altLang="en-US" dirty="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F9CE65D4-27CD-44E6-A54F-273244C406FC}" type="slidenum">
              <a:rPr lang="zh-CN" altLang="en-US" b="0" smtClean="0">
                <a:latin typeface="Helvetica" pitchFamily="34" charset="0"/>
              </a:rPr>
              <a:pPr/>
              <a:t>59</a:t>
            </a:fld>
            <a:endParaRPr lang="en-US" altLang="zh-CN" b="0">
              <a:latin typeface="Helvetica" pitchFamily="34" charset="0"/>
            </a:endParaRPr>
          </a:p>
        </p:txBody>
      </p:sp>
      <p:sp>
        <p:nvSpPr>
          <p:cNvPr id="77827" name="Rectangle 2"/>
          <p:cNvSpPr>
            <a:spLocks noGrp="1" noRot="1" noChangeAspect="1" noChangeArrowheads="1" noTextEdit="1"/>
          </p:cNvSpPr>
          <p:nvPr>
            <p:ph type="sldImg"/>
          </p:nvPr>
        </p:nvSpPr>
        <p:spPr>
          <a:xfrm>
            <a:off x="295275" y="688975"/>
            <a:ext cx="6234113" cy="3508375"/>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500" b="1" kern="1200" dirty="0">
                <a:solidFill>
                  <a:schemeClr val="tx1"/>
                </a:solidFill>
                <a:effectLst/>
                <a:latin typeface="Times New Roman" charset="0"/>
                <a:ea typeface="MS PGothic" pitchFamily="34" charset="-128"/>
                <a:cs typeface="+mn-cs"/>
              </a:rPr>
              <a:t>线程取消（</a:t>
            </a:r>
            <a:r>
              <a:rPr lang="en-US" altLang="zh-CN" sz="1500" b="1" kern="1200" dirty="0">
                <a:solidFill>
                  <a:schemeClr val="tx1"/>
                </a:solidFill>
                <a:effectLst/>
                <a:latin typeface="Times New Roman" charset="0"/>
                <a:ea typeface="MS PGothic" pitchFamily="34" charset="-128"/>
                <a:cs typeface="+mn-cs"/>
              </a:rPr>
              <a:t>thread cancellation</a:t>
            </a:r>
            <a:r>
              <a:rPr lang="zh-CN" altLang="en-US" sz="1500" b="1" kern="1200" dirty="0">
                <a:solidFill>
                  <a:schemeClr val="tx1"/>
                </a:solidFill>
                <a:effectLst/>
                <a:latin typeface="Times New Roman" charset="0"/>
                <a:ea typeface="MS PGothic" pitchFamily="34" charset="-128"/>
                <a:cs typeface="+mn-cs"/>
              </a:rPr>
              <a:t>）</a:t>
            </a:r>
            <a:r>
              <a:rPr lang="zh-CN" altLang="en-US" dirty="0">
                <a:effectLst/>
              </a:rPr>
              <a:t>：在线程完成之前终止线程的任务，要取消的线程称为</a:t>
            </a:r>
            <a:r>
              <a:rPr lang="zh-CN" altLang="en-US" sz="1500" b="1" kern="1200" dirty="0">
                <a:solidFill>
                  <a:schemeClr val="tx1"/>
                </a:solidFill>
                <a:effectLst/>
                <a:latin typeface="Times New Roman" charset="0"/>
                <a:ea typeface="MS PGothic" pitchFamily="34" charset="-128"/>
                <a:cs typeface="+mn-cs"/>
              </a:rPr>
              <a:t>目标线程</a:t>
            </a:r>
            <a:r>
              <a:rPr lang="zh-CN" altLang="en-US" dirty="0">
                <a:effectLst/>
              </a:rPr>
              <a:t>。</a:t>
            </a:r>
            <a:endParaRPr lang="zh-CN" altLang="en-US" dirty="0"/>
          </a:p>
          <a:p>
            <a:r>
              <a:rPr lang="zh-CN" altLang="en-US" b="1" dirty="0">
                <a:effectLst/>
              </a:rPr>
              <a:t>线程取消的两种情况：</a:t>
            </a:r>
            <a:endParaRPr lang="zh-CN" altLang="en-US" dirty="0"/>
          </a:p>
          <a:p>
            <a:r>
              <a:rPr lang="en-US" altLang="zh-CN" u="sng" dirty="0">
                <a:effectLst/>
              </a:rPr>
              <a:t>1) </a:t>
            </a:r>
            <a:r>
              <a:rPr lang="zh-CN" altLang="en-US" sz="1500" b="1" u="sng" kern="1200" dirty="0">
                <a:solidFill>
                  <a:schemeClr val="tx1"/>
                </a:solidFill>
                <a:effectLst/>
                <a:latin typeface="Times New Roman" charset="0"/>
                <a:ea typeface="MS PGothic" pitchFamily="34" charset="-128"/>
                <a:cs typeface="+mn-cs"/>
              </a:rPr>
              <a:t>异步取消（</a:t>
            </a:r>
            <a:r>
              <a:rPr lang="en-US" altLang="zh-CN" sz="1500" b="1" u="sng" kern="1200" dirty="0">
                <a:solidFill>
                  <a:schemeClr val="tx1"/>
                </a:solidFill>
                <a:effectLst/>
                <a:latin typeface="Times New Roman" charset="0"/>
                <a:ea typeface="MS PGothic" pitchFamily="34" charset="-128"/>
                <a:cs typeface="+mn-cs"/>
              </a:rPr>
              <a:t>asynchronous cancellation</a:t>
            </a:r>
            <a:r>
              <a:rPr lang="zh-CN" altLang="en-US" sz="1500" b="1" u="sng" kern="1200" dirty="0">
                <a:solidFill>
                  <a:schemeClr val="tx1"/>
                </a:solidFill>
                <a:effectLst/>
                <a:latin typeface="Times New Roman" charset="0"/>
                <a:ea typeface="MS PGothic" pitchFamily="34" charset="-128"/>
                <a:cs typeface="+mn-cs"/>
              </a:rPr>
              <a:t>）</a:t>
            </a:r>
            <a:r>
              <a:rPr lang="zh-CN" altLang="en-US" u="sng" dirty="0">
                <a:effectLst/>
              </a:rPr>
              <a:t>：由一个线程立即终止目标线程。</a:t>
            </a:r>
            <a:endParaRPr lang="zh-CN" altLang="en-US" dirty="0"/>
          </a:p>
          <a:p>
            <a:r>
              <a:rPr lang="zh-CN" altLang="en-US" dirty="0">
                <a:effectLst/>
              </a:rPr>
              <a:t>对于异步取消，因为如果在已经给目标线程分配资源或目标线程正在更新与其他线程共享的数据的情况下，操作系统从回收系统资源时不能将所有资源全部回收。</a:t>
            </a:r>
            <a:endParaRPr lang="zh-CN" altLang="en-US" dirty="0"/>
          </a:p>
          <a:p>
            <a:r>
              <a:rPr lang="en-US" altLang="zh-CN" u="sng" dirty="0">
                <a:effectLst/>
              </a:rPr>
              <a:t>2) </a:t>
            </a:r>
            <a:r>
              <a:rPr lang="zh-CN" altLang="en-US" sz="1500" b="1" u="sng" kern="1200" dirty="0">
                <a:solidFill>
                  <a:schemeClr val="tx1"/>
                </a:solidFill>
                <a:effectLst/>
                <a:latin typeface="Times New Roman" charset="0"/>
                <a:ea typeface="MS PGothic" pitchFamily="34" charset="-128"/>
                <a:cs typeface="+mn-cs"/>
              </a:rPr>
              <a:t>延迟取消（</a:t>
            </a:r>
            <a:r>
              <a:rPr lang="en-US" altLang="zh-CN" sz="1500" b="1" u="sng" kern="1200" dirty="0">
                <a:solidFill>
                  <a:schemeClr val="tx1"/>
                </a:solidFill>
                <a:effectLst/>
                <a:latin typeface="Times New Roman" charset="0"/>
                <a:ea typeface="MS PGothic" pitchFamily="34" charset="-128"/>
                <a:cs typeface="+mn-cs"/>
              </a:rPr>
              <a:t>deferred cancellation</a:t>
            </a:r>
            <a:r>
              <a:rPr lang="zh-CN" altLang="en-US" sz="1500" b="1" u="sng" kern="1200" dirty="0">
                <a:solidFill>
                  <a:schemeClr val="tx1"/>
                </a:solidFill>
                <a:effectLst/>
                <a:latin typeface="Times New Roman" charset="0"/>
                <a:ea typeface="MS PGothic" pitchFamily="34" charset="-128"/>
                <a:cs typeface="+mn-cs"/>
              </a:rPr>
              <a:t>）</a:t>
            </a:r>
            <a:r>
              <a:rPr lang="zh-CN" altLang="en-US" u="sng" dirty="0">
                <a:effectLst/>
              </a:rPr>
              <a:t>：目标线程周期性地检查其是否应该终止，允许目标线程以有序方式终止自己。</a:t>
            </a:r>
            <a:endParaRPr lang="zh-CN" altLang="en-US" dirty="0"/>
          </a:p>
          <a:p>
            <a:endParaRPr lang="zh-CN" altLang="en-US" dirty="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4E8137C8-04B9-4B07-8156-9949771C4039}" type="slidenum">
              <a:rPr lang="zh-CN" altLang="en-US" b="0" smtClean="0">
                <a:latin typeface="Helvetica" pitchFamily="34" charset="0"/>
              </a:rPr>
              <a:pPr/>
              <a:t>60</a:t>
            </a:fld>
            <a:endParaRPr lang="en-US" altLang="zh-CN" b="0">
              <a:latin typeface="Helvetica" pitchFamily="34" charset="0"/>
            </a:endParaRPr>
          </a:p>
        </p:txBody>
      </p:sp>
      <p:sp>
        <p:nvSpPr>
          <p:cNvPr id="78851" name="Rectangle 2"/>
          <p:cNvSpPr>
            <a:spLocks noGrp="1" noRot="1" noChangeAspect="1" noChangeArrowheads="1" noTextEdit="1"/>
          </p:cNvSpPr>
          <p:nvPr>
            <p:ph type="sldImg"/>
          </p:nvPr>
        </p:nvSpPr>
        <p:spPr>
          <a:xfrm>
            <a:off x="295275" y="688975"/>
            <a:ext cx="6234113" cy="3508375"/>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effectLst/>
              </a:rPr>
              <a:t>信号可分为同步和异步：</a:t>
            </a:r>
            <a:endParaRPr lang="zh-CN" altLang="en-US" dirty="0"/>
          </a:p>
          <a:p>
            <a:r>
              <a:rPr lang="zh-CN" altLang="en-US" sz="1500" b="1" kern="1200" dirty="0">
                <a:solidFill>
                  <a:schemeClr val="tx1"/>
                </a:solidFill>
                <a:effectLst/>
                <a:latin typeface="Times New Roman" charset="0"/>
                <a:ea typeface="MS PGothic" pitchFamily="34" charset="-128"/>
                <a:cs typeface="+mn-cs"/>
              </a:rPr>
              <a:t>同步信号</a:t>
            </a:r>
            <a:r>
              <a:rPr lang="zh-CN" altLang="en-US" dirty="0">
                <a:effectLst/>
              </a:rPr>
              <a:t>：被发送到产生信号的同一进程。</a:t>
            </a:r>
            <a:r>
              <a:rPr lang="en-US" altLang="zh-CN" sz="1500" kern="1200" dirty="0">
                <a:solidFill>
                  <a:schemeClr val="tx1"/>
                </a:solidFill>
                <a:effectLst/>
                <a:latin typeface="Times New Roman" charset="0"/>
                <a:ea typeface="MS PGothic" pitchFamily="34" charset="-128"/>
                <a:cs typeface="+mn-cs"/>
              </a:rPr>
              <a:t>E.g. </a:t>
            </a:r>
            <a:r>
              <a:rPr lang="zh-CN" altLang="en-US" sz="1500" kern="1200" dirty="0">
                <a:solidFill>
                  <a:schemeClr val="tx1"/>
                </a:solidFill>
                <a:effectLst/>
                <a:latin typeface="Times New Roman" charset="0"/>
                <a:ea typeface="MS PGothic" pitchFamily="34" charset="-128"/>
                <a:cs typeface="+mn-cs"/>
              </a:rPr>
              <a:t>非法访问内存、被</a:t>
            </a:r>
            <a:r>
              <a:rPr lang="en-US" altLang="zh-CN" sz="1500" kern="1200" dirty="0">
                <a:solidFill>
                  <a:schemeClr val="tx1"/>
                </a:solidFill>
                <a:effectLst/>
                <a:latin typeface="Times New Roman" charset="0"/>
                <a:ea typeface="MS PGothic" pitchFamily="34" charset="-128"/>
                <a:cs typeface="+mn-cs"/>
              </a:rPr>
              <a:t>0</a:t>
            </a:r>
            <a:r>
              <a:rPr lang="zh-CN" altLang="en-US" sz="1500" kern="1200" dirty="0">
                <a:solidFill>
                  <a:schemeClr val="tx1"/>
                </a:solidFill>
                <a:effectLst/>
                <a:latin typeface="Times New Roman" charset="0"/>
                <a:ea typeface="MS PGothic" pitchFamily="34" charset="-128"/>
                <a:cs typeface="+mn-cs"/>
              </a:rPr>
              <a:t>所除。</a:t>
            </a:r>
            <a:endParaRPr lang="zh-CN" altLang="en-US" dirty="0"/>
          </a:p>
          <a:p>
            <a:r>
              <a:rPr lang="zh-CN" altLang="en-US" sz="1500" b="1" kern="1200" dirty="0">
                <a:solidFill>
                  <a:schemeClr val="tx1"/>
                </a:solidFill>
                <a:effectLst/>
                <a:latin typeface="Times New Roman" charset="0"/>
                <a:ea typeface="MS PGothic" pitchFamily="34" charset="-128"/>
                <a:cs typeface="+mn-cs"/>
              </a:rPr>
              <a:t>异步信号</a:t>
            </a:r>
            <a:r>
              <a:rPr lang="zh-CN" altLang="en-US" dirty="0">
                <a:effectLst/>
              </a:rPr>
              <a:t>：由运行进程之外的事件产生，通常被发送到另一进程。</a:t>
            </a:r>
            <a:r>
              <a:rPr lang="en-US" altLang="zh-CN" sz="1500" kern="1200" dirty="0">
                <a:solidFill>
                  <a:schemeClr val="tx1"/>
                </a:solidFill>
                <a:effectLst/>
                <a:latin typeface="Times New Roman" charset="0"/>
                <a:ea typeface="MS PGothic" pitchFamily="34" charset="-128"/>
                <a:cs typeface="+mn-cs"/>
              </a:rPr>
              <a:t>E.g. </a:t>
            </a:r>
            <a:r>
              <a:rPr lang="zh-CN" altLang="en-US" sz="1500" kern="1200" dirty="0">
                <a:solidFill>
                  <a:schemeClr val="tx1"/>
                </a:solidFill>
                <a:effectLst/>
                <a:latin typeface="Times New Roman" charset="0"/>
                <a:ea typeface="MS PGothic" pitchFamily="34" charset="-128"/>
                <a:cs typeface="+mn-cs"/>
              </a:rPr>
              <a:t>使用特殊键、定时器到期。</a:t>
            </a:r>
            <a:endParaRPr lang="zh-CN" altLang="en-US" dirty="0"/>
          </a:p>
          <a:p>
            <a:endParaRPr lang="zh-CN" altLang="en-US" dirty="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4C643A6D-A892-42AC-BF0B-EA084C046D63}" type="slidenum">
              <a:rPr lang="zh-CN" altLang="en-US" b="0" smtClean="0">
                <a:latin typeface="Helvetica" pitchFamily="34" charset="0"/>
              </a:rPr>
              <a:pPr/>
              <a:t>61</a:t>
            </a:fld>
            <a:endParaRPr lang="en-US" altLang="zh-CN" b="0">
              <a:latin typeface="Helvetica" pitchFamily="34" charset="0"/>
            </a:endParaRPr>
          </a:p>
        </p:txBody>
      </p:sp>
      <p:sp>
        <p:nvSpPr>
          <p:cNvPr id="79875" name="Rectangle 2"/>
          <p:cNvSpPr>
            <a:spLocks noGrp="1" noRot="1" noChangeAspect="1" noChangeArrowheads="1" noTextEdit="1"/>
          </p:cNvSpPr>
          <p:nvPr>
            <p:ph type="sldImg"/>
          </p:nvPr>
        </p:nvSpPr>
        <p:spPr>
          <a:xfrm>
            <a:off x="295275" y="688975"/>
            <a:ext cx="6234113" cy="3508375"/>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ffectLst/>
              </a:rPr>
              <a:t>多线程服务器的潜在问题：</a:t>
            </a:r>
            <a:r>
              <a:rPr lang="en-US" altLang="zh-CN" dirty="0">
                <a:effectLst/>
              </a:rPr>
              <a:t>1) </a:t>
            </a:r>
            <a:r>
              <a:rPr lang="zh-CN" altLang="en-US" dirty="0">
                <a:effectLst/>
              </a:rPr>
              <a:t>处理请求前创建线程需要时间，线程完成工作后要被丢弃；</a:t>
            </a:r>
            <a:r>
              <a:rPr lang="en-US" altLang="zh-CN" dirty="0">
                <a:effectLst/>
              </a:rPr>
              <a:t>2) </a:t>
            </a:r>
            <a:r>
              <a:rPr lang="zh-CN" altLang="en-US" dirty="0">
                <a:effectLst/>
              </a:rPr>
              <a:t>如果允许所有并发请求都用新线程处理，则无法限制系统中并发执行的线程数量，大量消耗系统资源。</a:t>
            </a:r>
            <a:endParaRPr lang="zh-CN" altLang="en-US" dirty="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9A78FEC3-C8E6-4EC9-BED8-931B4748F9E0}" type="slidenum">
              <a:rPr lang="zh-CN" altLang="en-US" b="0" smtClean="0">
                <a:latin typeface="Helvetica" pitchFamily="34" charset="0"/>
              </a:rPr>
              <a:pPr/>
              <a:t>62</a:t>
            </a:fld>
            <a:endParaRPr lang="en-US" altLang="zh-CN" b="0">
              <a:latin typeface="Helvetica" pitchFamily="34" charset="0"/>
            </a:endParaRPr>
          </a:p>
        </p:txBody>
      </p:sp>
      <p:sp>
        <p:nvSpPr>
          <p:cNvPr id="80899" name="Rectangle 2"/>
          <p:cNvSpPr>
            <a:spLocks noGrp="1" noRot="1" noChangeAspect="1" noChangeArrowheads="1" noTextEdit="1"/>
          </p:cNvSpPr>
          <p:nvPr>
            <p:ph type="sldImg"/>
          </p:nvPr>
        </p:nvSpPr>
        <p:spPr>
          <a:xfrm>
            <a:off x="295275" y="688975"/>
            <a:ext cx="6234113" cy="3508375"/>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A06D4B4A-C7AC-4F9C-A749-03FD7B50FE8A}" type="slidenum">
              <a:rPr lang="zh-CN" altLang="en-US" b="0" smtClean="0">
                <a:latin typeface="Helvetica" pitchFamily="34" charset="0"/>
              </a:rPr>
              <a:pPr/>
              <a:t>63</a:t>
            </a:fld>
            <a:endParaRPr lang="en-US" altLang="zh-CN" b="0">
              <a:latin typeface="Helvetica" pitchFamily="34" charset="0"/>
            </a:endParaRPr>
          </a:p>
        </p:txBody>
      </p:sp>
      <p:sp>
        <p:nvSpPr>
          <p:cNvPr id="81923" name="Rectangle 2"/>
          <p:cNvSpPr>
            <a:spLocks noGrp="1" noRot="1" noChangeAspect="1" noChangeArrowheads="1" noTextEdit="1"/>
          </p:cNvSpPr>
          <p:nvPr>
            <p:ph type="sldImg"/>
          </p:nvPr>
        </p:nvSpPr>
        <p:spPr>
          <a:xfrm>
            <a:off x="295275" y="688975"/>
            <a:ext cx="6234113" cy="3508375"/>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500" b="1" kern="1200" dirty="0">
                <a:solidFill>
                  <a:schemeClr val="tx1"/>
                </a:solidFill>
                <a:effectLst/>
                <a:latin typeface="Times New Roman" charset="0"/>
                <a:ea typeface="MS PGothic" pitchFamily="34" charset="-128"/>
                <a:cs typeface="+mn-cs"/>
              </a:rPr>
              <a:t>调度器激活（</a:t>
            </a:r>
            <a:r>
              <a:rPr lang="en-US" altLang="zh-CN" sz="1500" b="1" kern="1200" dirty="0">
                <a:solidFill>
                  <a:schemeClr val="tx1"/>
                </a:solidFill>
                <a:effectLst/>
                <a:latin typeface="Times New Roman" charset="0"/>
                <a:ea typeface="MS PGothic" pitchFamily="34" charset="-128"/>
                <a:cs typeface="+mn-cs"/>
              </a:rPr>
              <a:t>scheduler activation</a:t>
            </a:r>
            <a:r>
              <a:rPr lang="zh-CN" altLang="en-US" sz="1500" b="1" kern="1200" dirty="0">
                <a:solidFill>
                  <a:schemeClr val="tx1"/>
                </a:solidFill>
                <a:effectLst/>
                <a:latin typeface="Times New Roman" charset="0"/>
                <a:ea typeface="MS PGothic" pitchFamily="34" charset="-128"/>
                <a:cs typeface="+mn-cs"/>
              </a:rPr>
              <a:t>）</a:t>
            </a:r>
            <a:r>
              <a:rPr lang="zh-CN" altLang="en-US" dirty="0">
                <a:effectLst/>
              </a:rPr>
              <a:t>：一种解决用户线程与内核间通信的方法。</a:t>
            </a:r>
            <a:endParaRPr lang="zh-CN" altLang="en-US" dirty="0"/>
          </a:p>
          <a:p>
            <a:r>
              <a:rPr lang="zh-CN" altLang="en-US" u="sng" dirty="0">
                <a:effectLst/>
              </a:rPr>
              <a:t>工作方式</a:t>
            </a:r>
            <a:r>
              <a:rPr lang="en-US" altLang="zh-CN" u="sng" dirty="0">
                <a:effectLst/>
              </a:rPr>
              <a:t>——</a:t>
            </a:r>
            <a:r>
              <a:rPr lang="zh-CN" altLang="en-US" u="sng" dirty="0">
                <a:effectLst/>
              </a:rPr>
              <a:t>内核提供一组</a:t>
            </a:r>
            <a:r>
              <a:rPr lang="en-US" altLang="zh-CN" u="sng" dirty="0">
                <a:effectLst/>
              </a:rPr>
              <a:t>LWP</a:t>
            </a:r>
            <a:r>
              <a:rPr lang="zh-CN" altLang="en-US" u="sng" dirty="0">
                <a:effectLst/>
              </a:rPr>
              <a:t>给应用程序，应用程序可调度用户线程到一个可用的</a:t>
            </a:r>
            <a:r>
              <a:rPr lang="en-US" altLang="zh-CN" u="sng" dirty="0">
                <a:effectLst/>
              </a:rPr>
              <a:t>LWP</a:t>
            </a:r>
            <a:r>
              <a:rPr lang="zh-CN" altLang="en-US" u="sng" dirty="0">
                <a:effectLst/>
              </a:rPr>
              <a:t>上。</a:t>
            </a:r>
            <a:endParaRPr lang="zh-CN" altLang="en-US" dirty="0"/>
          </a:p>
          <a:p>
            <a:r>
              <a:rPr lang="zh-CN" altLang="en-US" sz="1500" i="1" kern="1200" dirty="0">
                <a:solidFill>
                  <a:schemeClr val="tx1"/>
                </a:solidFill>
                <a:effectLst/>
                <a:latin typeface="Times New Roman" charset="0"/>
                <a:ea typeface="MS PGothic" pitchFamily="34" charset="-128"/>
                <a:cs typeface="+mn-cs"/>
              </a:rPr>
              <a:t>当一个应用线程将要阻塞时，事件引发内核发送</a:t>
            </a:r>
            <a:r>
              <a:rPr lang="en-US" altLang="zh-CN" sz="1500" i="1" kern="1200" dirty="0" err="1">
                <a:solidFill>
                  <a:schemeClr val="tx1"/>
                </a:solidFill>
                <a:effectLst/>
                <a:latin typeface="Times New Roman" charset="0"/>
                <a:ea typeface="MS PGothic" pitchFamily="34" charset="-128"/>
                <a:cs typeface="+mn-cs"/>
              </a:rPr>
              <a:t>upcall</a:t>
            </a:r>
            <a:r>
              <a:rPr lang="zh-CN" altLang="en-US" sz="1500" i="1" kern="1200" dirty="0">
                <a:solidFill>
                  <a:schemeClr val="tx1"/>
                </a:solidFill>
                <a:effectLst/>
                <a:latin typeface="Times New Roman" charset="0"/>
                <a:ea typeface="MS PGothic" pitchFamily="34" charset="-128"/>
                <a:cs typeface="+mn-cs"/>
              </a:rPr>
              <a:t>到应用程序，通知应用程序线程阻塞并标识特殊线程 </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zh-CN" altLang="en-US" sz="1500" i="1" kern="1200" dirty="0">
                <a:solidFill>
                  <a:schemeClr val="tx1"/>
                </a:solidFill>
                <a:effectLst/>
                <a:latin typeface="Times New Roman" charset="0"/>
                <a:ea typeface="MS PGothic" pitchFamily="34" charset="-128"/>
                <a:cs typeface="+mn-cs"/>
              </a:rPr>
              <a:t>内核分配一个新的</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给应用程序 </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zh-CN" altLang="en-US" sz="1500" i="1" kern="1200" dirty="0">
                <a:solidFill>
                  <a:schemeClr val="tx1"/>
                </a:solidFill>
                <a:effectLst/>
                <a:latin typeface="Times New Roman" charset="0"/>
                <a:ea typeface="MS PGothic" pitchFamily="34" charset="-128"/>
                <a:cs typeface="+mn-cs"/>
              </a:rPr>
              <a:t>应用程序在该新</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上运行</a:t>
            </a:r>
            <a:r>
              <a:rPr lang="en-US" altLang="zh-CN" sz="1500" i="1" kern="1200" dirty="0" err="1">
                <a:solidFill>
                  <a:schemeClr val="tx1"/>
                </a:solidFill>
                <a:effectLst/>
                <a:latin typeface="Times New Roman" charset="0"/>
                <a:ea typeface="MS PGothic" pitchFamily="34" charset="-128"/>
                <a:cs typeface="+mn-cs"/>
              </a:rPr>
              <a:t>upcall</a:t>
            </a:r>
            <a:r>
              <a:rPr lang="en-US" altLang="zh-CN" sz="1500" i="1" kern="1200" dirty="0">
                <a:solidFill>
                  <a:schemeClr val="tx1"/>
                </a:solidFill>
                <a:effectLst/>
                <a:latin typeface="Times New Roman" charset="0"/>
                <a:ea typeface="MS PGothic" pitchFamily="34" charset="-128"/>
                <a:cs typeface="+mn-cs"/>
              </a:rPr>
              <a:t> handler</a:t>
            </a:r>
            <a:r>
              <a:rPr lang="zh-CN" altLang="en-US" sz="1500" i="1" kern="1200" dirty="0">
                <a:solidFill>
                  <a:schemeClr val="tx1"/>
                </a:solidFill>
                <a:effectLst/>
                <a:latin typeface="Times New Roman" charset="0"/>
                <a:ea typeface="MS PGothic" pitchFamily="34" charset="-128"/>
                <a:cs typeface="+mn-cs"/>
              </a:rPr>
              <a:t>：</a:t>
            </a:r>
            <a:r>
              <a:rPr lang="en-US" altLang="zh-CN" sz="1500" i="1" kern="1200" dirty="0">
                <a:solidFill>
                  <a:schemeClr val="tx1"/>
                </a:solidFill>
                <a:effectLst/>
                <a:latin typeface="Times New Roman" charset="0"/>
                <a:ea typeface="MS PGothic" pitchFamily="34" charset="-128"/>
                <a:cs typeface="+mn-cs"/>
              </a:rPr>
              <a:t>1) </a:t>
            </a:r>
            <a:r>
              <a:rPr lang="zh-CN" altLang="en-US" sz="1500" i="1" kern="1200" dirty="0">
                <a:solidFill>
                  <a:schemeClr val="tx1"/>
                </a:solidFill>
                <a:effectLst/>
                <a:latin typeface="Times New Roman" charset="0"/>
                <a:ea typeface="MS PGothic" pitchFamily="34" charset="-128"/>
                <a:cs typeface="+mn-cs"/>
              </a:rPr>
              <a:t>保存该阻塞线程的状态 </a:t>
            </a:r>
            <a:r>
              <a:rPr lang="en-US" altLang="zh-CN" sz="1500" i="1" kern="1200" dirty="0">
                <a:solidFill>
                  <a:schemeClr val="tx1"/>
                </a:solidFill>
                <a:effectLst/>
                <a:latin typeface="Times New Roman" charset="0"/>
                <a:ea typeface="MS PGothic" pitchFamily="34" charset="-128"/>
                <a:cs typeface="+mn-cs"/>
              </a:rPr>
              <a:t>2)</a:t>
            </a:r>
            <a:r>
              <a:rPr lang="zh-CN" altLang="en-US" sz="1500" i="1" kern="1200" dirty="0">
                <a:solidFill>
                  <a:schemeClr val="tx1"/>
                </a:solidFill>
                <a:effectLst/>
                <a:latin typeface="Times New Roman" charset="0"/>
                <a:ea typeface="MS PGothic" pitchFamily="34" charset="-128"/>
                <a:cs typeface="+mn-cs"/>
              </a:rPr>
              <a:t>放弃阻塞线程运行的原虚拟处理器 </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en-US" altLang="zh-CN" sz="1500" i="1" kern="1200" dirty="0" err="1">
                <a:solidFill>
                  <a:schemeClr val="tx1"/>
                </a:solidFill>
                <a:effectLst/>
                <a:latin typeface="Times New Roman" charset="0"/>
                <a:ea typeface="MS PGothic" pitchFamily="34" charset="-128"/>
                <a:cs typeface="+mn-cs"/>
              </a:rPr>
              <a:t>upcall</a:t>
            </a:r>
            <a:r>
              <a:rPr lang="en-US" altLang="zh-CN" sz="1500" i="1" kern="1200" dirty="0">
                <a:solidFill>
                  <a:schemeClr val="tx1"/>
                </a:solidFill>
                <a:effectLst/>
                <a:latin typeface="Times New Roman" charset="0"/>
                <a:ea typeface="MS PGothic" pitchFamily="34" charset="-128"/>
                <a:cs typeface="+mn-cs"/>
              </a:rPr>
              <a:t> handler</a:t>
            </a:r>
            <a:r>
              <a:rPr lang="zh-CN" altLang="en-US" sz="1500" i="1" kern="1200" dirty="0">
                <a:solidFill>
                  <a:schemeClr val="tx1"/>
                </a:solidFill>
                <a:effectLst/>
                <a:latin typeface="Times New Roman" charset="0"/>
                <a:ea typeface="MS PGothic" pitchFamily="34" charset="-128"/>
                <a:cs typeface="+mn-cs"/>
              </a:rPr>
              <a:t>调度另一个适合在新</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上运行的线程 </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zh-CN" altLang="en-US" sz="1500" i="1" kern="1200" dirty="0">
                <a:solidFill>
                  <a:schemeClr val="tx1"/>
                </a:solidFill>
                <a:effectLst/>
                <a:latin typeface="Times New Roman" charset="0"/>
                <a:ea typeface="MS PGothic" pitchFamily="34" charset="-128"/>
                <a:cs typeface="+mn-cs"/>
              </a:rPr>
              <a:t>当原先阻塞的线程准备好执行时，内核发送另一个</a:t>
            </a:r>
            <a:r>
              <a:rPr lang="en-US" altLang="zh-CN" sz="1500" i="1" kern="1200" dirty="0" err="1">
                <a:solidFill>
                  <a:schemeClr val="tx1"/>
                </a:solidFill>
                <a:effectLst/>
                <a:latin typeface="Times New Roman" charset="0"/>
                <a:ea typeface="MS PGothic" pitchFamily="34" charset="-128"/>
                <a:cs typeface="+mn-cs"/>
              </a:rPr>
              <a:t>upcall</a:t>
            </a:r>
            <a:r>
              <a:rPr lang="zh-CN" altLang="en-US" sz="1500" i="1" kern="1200" dirty="0">
                <a:solidFill>
                  <a:schemeClr val="tx1"/>
                </a:solidFill>
                <a:effectLst/>
                <a:latin typeface="Times New Roman" charset="0"/>
                <a:ea typeface="MS PGothic" pitchFamily="34" charset="-128"/>
                <a:cs typeface="+mn-cs"/>
              </a:rPr>
              <a:t>到线程库，通知线程库原先阻塞的线程已经能够运行了（内核可能分配一个新的</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，或抢占一个用户线程并在其</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用于运行处理该事件的</a:t>
            </a:r>
            <a:r>
              <a:rPr lang="en-US" altLang="zh-CN" sz="1500" i="1" kern="1200" dirty="0" err="1">
                <a:solidFill>
                  <a:schemeClr val="tx1"/>
                </a:solidFill>
                <a:effectLst/>
                <a:latin typeface="Times New Roman" charset="0"/>
                <a:ea typeface="MS PGothic" pitchFamily="34" charset="-128"/>
                <a:cs typeface="+mn-cs"/>
              </a:rPr>
              <a:t>upcall</a:t>
            </a:r>
            <a:r>
              <a:rPr lang="en-US" altLang="zh-CN" sz="1500" i="1" kern="1200" dirty="0">
                <a:solidFill>
                  <a:schemeClr val="tx1"/>
                </a:solidFill>
                <a:effectLst/>
                <a:latin typeface="Times New Roman" charset="0"/>
                <a:ea typeface="MS PGothic" pitchFamily="34" charset="-128"/>
                <a:cs typeface="+mn-cs"/>
              </a:rPr>
              <a:t> handler</a:t>
            </a:r>
            <a:r>
              <a:rPr lang="zh-CN" altLang="en-US" sz="1500" i="1" kern="1200" dirty="0">
                <a:solidFill>
                  <a:schemeClr val="tx1"/>
                </a:solidFill>
                <a:effectLst/>
                <a:latin typeface="Times New Roman" charset="0"/>
                <a:ea typeface="MS PGothic" pitchFamily="34" charset="-128"/>
                <a:cs typeface="+mn-cs"/>
              </a:rPr>
              <a:t>）</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zh-CN" altLang="en-US" sz="1500" i="1" kern="1200" dirty="0">
                <a:solidFill>
                  <a:schemeClr val="tx1"/>
                </a:solidFill>
                <a:effectLst/>
                <a:latin typeface="Times New Roman" charset="0"/>
                <a:ea typeface="MS PGothic" pitchFamily="34" charset="-128"/>
                <a:cs typeface="+mn-cs"/>
              </a:rPr>
              <a:t>应用程序将已处于未堵塞状态的线程标记为“能够运行”，调度一条合适的线程到可用</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上运行。</a:t>
            </a:r>
            <a:endParaRPr lang="zh-CN" altLang="en-US" dirty="0"/>
          </a:p>
          <a:p>
            <a:endParaRPr lang="zh-CN" altLang="en-US" dirty="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900488" y="8853488"/>
            <a:ext cx="300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nchor="b"/>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r"/>
            <a:fld id="{54C5233E-DFED-433E-AD61-D92B3A7A82DF}" type="slidenum">
              <a:rPr lang="zh-CN" altLang="en-US" sz="1200" b="0">
                <a:latin typeface="Helvetica" pitchFamily="34" charset="0"/>
              </a:rPr>
              <a:pPr algn="r"/>
              <a:t>65</a:t>
            </a:fld>
            <a:endParaRPr lang="en-US" altLang="zh-CN" sz="1200" b="0">
              <a:latin typeface="Helvetica" pitchFamily="34" charset="0"/>
            </a:endParaRPr>
          </a:p>
        </p:txBody>
      </p:sp>
      <p:sp>
        <p:nvSpPr>
          <p:cNvPr id="82947" name="Rectangle 2"/>
          <p:cNvSpPr>
            <a:spLocks noGrp="1" noRot="1" noChangeAspect="1" noChangeArrowheads="1" noTextEdit="1"/>
          </p:cNvSpPr>
          <p:nvPr>
            <p:ph type="sldImg"/>
          </p:nvPr>
        </p:nvSpPr>
        <p:spPr>
          <a:xfrm>
            <a:off x="295275" y="688975"/>
            <a:ext cx="6234113" cy="3508375"/>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95275" y="688975"/>
            <a:ext cx="6234113" cy="3508375"/>
          </a:xfrm>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2796F31E-0ECD-40A7-B241-2CED9600994C}" type="slidenum">
              <a:rPr lang="zh-CN" altLang="en-US" b="0" smtClean="0">
                <a:latin typeface="Helvetica" pitchFamily="34" charset="0"/>
              </a:rPr>
              <a:pPr/>
              <a:t>67</a:t>
            </a:fld>
            <a:endParaRPr lang="en-US" altLang="zh-CN" b="0">
              <a:latin typeface="Helvetica" pitchFamily="34" charset="0"/>
            </a:endParaRPr>
          </a:p>
        </p:txBody>
      </p:sp>
      <p:sp>
        <p:nvSpPr>
          <p:cNvPr id="84995" name="Rectangle 2"/>
          <p:cNvSpPr>
            <a:spLocks noGrp="1" noRot="1" noChangeAspect="1" noChangeArrowheads="1" noTextEdit="1"/>
          </p:cNvSpPr>
          <p:nvPr>
            <p:ph type="sldImg"/>
          </p:nvPr>
        </p:nvSpPr>
        <p:spPr>
          <a:xfrm>
            <a:off x="295275" y="688975"/>
            <a:ext cx="6234113" cy="3508375"/>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ffectLst/>
              </a:rPr>
              <a:t>应用程序以独立进程方式运行，每个进程可包括一个或多个线程。</a:t>
            </a:r>
            <a:endParaRPr lang="zh-CN" altLang="en-US" dirty="0"/>
          </a:p>
          <a:p>
            <a:r>
              <a:rPr lang="zh-CN" altLang="en-US" dirty="0">
                <a:effectLst/>
              </a:rPr>
              <a:t>使用一对一映射，</a:t>
            </a:r>
            <a:r>
              <a:rPr lang="zh-CN" altLang="en-US" sz="1500" kern="1200" dirty="0">
                <a:solidFill>
                  <a:schemeClr val="tx1"/>
                </a:solidFill>
                <a:effectLst/>
                <a:latin typeface="Times New Roman" charset="0"/>
                <a:ea typeface="MS PGothic" pitchFamily="34" charset="-128"/>
                <a:cs typeface="+mn-cs"/>
              </a:rPr>
              <a:t>也提供对</a:t>
            </a:r>
            <a:r>
              <a:rPr lang="en-US" altLang="zh-CN" sz="1500" kern="1200" dirty="0">
                <a:solidFill>
                  <a:schemeClr val="tx1"/>
                </a:solidFill>
                <a:effectLst/>
                <a:latin typeface="Times New Roman" charset="0"/>
                <a:ea typeface="MS PGothic" pitchFamily="34" charset="-128"/>
                <a:cs typeface="+mn-cs"/>
              </a:rPr>
              <a:t>fiber</a:t>
            </a:r>
            <a:r>
              <a:rPr lang="zh-CN" altLang="en-US" sz="1500" kern="1200" dirty="0">
                <a:solidFill>
                  <a:schemeClr val="tx1"/>
                </a:solidFill>
                <a:effectLst/>
                <a:latin typeface="Times New Roman" charset="0"/>
                <a:ea typeface="MS PGothic" pitchFamily="34" charset="-128"/>
                <a:cs typeface="+mn-cs"/>
              </a:rPr>
              <a:t>库的支持（多对多模型）。</a:t>
            </a:r>
            <a:endParaRPr lang="en-US" altLang="zh-CN" sz="1500" kern="1200" dirty="0">
              <a:solidFill>
                <a:schemeClr val="tx1"/>
              </a:solidFill>
              <a:effectLst/>
              <a:latin typeface="Times New Roman" charset="0"/>
              <a:ea typeface="MS PGothic" pitchFamily="34" charset="-128"/>
              <a:cs typeface="+mn-cs"/>
            </a:endParaRPr>
          </a:p>
          <a:p>
            <a:endParaRPr lang="zh-CN" altLang="en-US" dirty="0"/>
          </a:p>
          <a:p>
            <a:r>
              <a:rPr lang="zh-CN" altLang="en-US" dirty="0">
                <a:effectLst/>
              </a:rPr>
              <a:t>同属一个进程的每个线程都能访问进程的地址空间。</a:t>
            </a:r>
            <a:endParaRPr lang="zh-CN" altLang="en-US" dirty="0"/>
          </a:p>
          <a:p>
            <a:r>
              <a:rPr lang="zh-CN" altLang="en-US" sz="1500" i="1" kern="1200" dirty="0">
                <a:solidFill>
                  <a:schemeClr val="tx1"/>
                </a:solidFill>
                <a:effectLst/>
                <a:latin typeface="Times New Roman" charset="0"/>
                <a:ea typeface="MS PGothic" pitchFamily="34" charset="-128"/>
                <a:cs typeface="+mn-cs"/>
              </a:rPr>
              <a:t> </a:t>
            </a:r>
            <a:r>
              <a:rPr lang="en-US" altLang="zh-CN" sz="1500" i="1" kern="1200" dirty="0">
                <a:solidFill>
                  <a:schemeClr val="tx1"/>
                </a:solidFill>
                <a:effectLst/>
                <a:latin typeface="Times New Roman" charset="0"/>
                <a:ea typeface="MS PGothic" pitchFamily="34" charset="-128"/>
                <a:cs typeface="+mn-cs"/>
              </a:rPr>
              <a:t>1) ETHREAD</a:t>
            </a:r>
            <a:r>
              <a:rPr lang="zh-CN" altLang="en-US" sz="1500" i="1" kern="1200" dirty="0">
                <a:solidFill>
                  <a:schemeClr val="tx1"/>
                </a:solidFill>
                <a:effectLst/>
                <a:latin typeface="Times New Roman" charset="0"/>
                <a:ea typeface="MS PGothic" pitchFamily="34" charset="-128"/>
                <a:cs typeface="+mn-cs"/>
              </a:rPr>
              <a:t>：执行线程块，包括指向线程所属进程的指针、线程开始控制的子程序的地址、指向</a:t>
            </a:r>
            <a:r>
              <a:rPr lang="en-US" altLang="zh-CN" sz="1500" i="1" kern="1200" dirty="0">
                <a:solidFill>
                  <a:schemeClr val="tx1"/>
                </a:solidFill>
                <a:effectLst/>
                <a:latin typeface="Times New Roman" charset="0"/>
                <a:ea typeface="MS PGothic" pitchFamily="34" charset="-128"/>
                <a:cs typeface="+mn-cs"/>
              </a:rPr>
              <a:t>KTHREAD</a:t>
            </a:r>
            <a:r>
              <a:rPr lang="zh-CN" altLang="en-US" sz="1500" i="1" kern="1200" dirty="0">
                <a:solidFill>
                  <a:schemeClr val="tx1"/>
                </a:solidFill>
                <a:effectLst/>
                <a:latin typeface="Times New Roman" charset="0"/>
                <a:ea typeface="MS PGothic" pitchFamily="34" charset="-128"/>
                <a:cs typeface="+mn-cs"/>
              </a:rPr>
              <a:t>的指针。</a:t>
            </a:r>
            <a:endParaRPr lang="zh-CN" altLang="en-US" dirty="0"/>
          </a:p>
          <a:p>
            <a:r>
              <a:rPr lang="zh-CN" altLang="en-US" sz="1500" i="1" kern="1200" dirty="0">
                <a:solidFill>
                  <a:schemeClr val="tx1"/>
                </a:solidFill>
                <a:effectLst/>
                <a:latin typeface="Times New Roman" charset="0"/>
                <a:ea typeface="MS PGothic" pitchFamily="34" charset="-128"/>
                <a:cs typeface="+mn-cs"/>
              </a:rPr>
              <a:t> </a:t>
            </a:r>
            <a:r>
              <a:rPr lang="en-US" altLang="zh-CN" sz="1500" i="1" kern="1200" dirty="0">
                <a:solidFill>
                  <a:schemeClr val="tx1"/>
                </a:solidFill>
                <a:effectLst/>
                <a:latin typeface="Times New Roman" charset="0"/>
                <a:ea typeface="MS PGothic" pitchFamily="34" charset="-128"/>
                <a:cs typeface="+mn-cs"/>
              </a:rPr>
              <a:t>2) KTHREAD</a:t>
            </a:r>
            <a:r>
              <a:rPr lang="zh-CN" altLang="en-US" sz="1500" i="1" kern="1200" dirty="0">
                <a:solidFill>
                  <a:schemeClr val="tx1"/>
                </a:solidFill>
                <a:effectLst/>
                <a:latin typeface="Times New Roman" charset="0"/>
                <a:ea typeface="MS PGothic" pitchFamily="34" charset="-128"/>
                <a:cs typeface="+mn-cs"/>
              </a:rPr>
              <a:t>：内核线程块，包括线程的调度和同步信息、指向内核栈的指针、指向</a:t>
            </a:r>
            <a:r>
              <a:rPr lang="en-US" altLang="zh-CN" sz="1500" i="1" kern="1200" dirty="0">
                <a:solidFill>
                  <a:schemeClr val="tx1"/>
                </a:solidFill>
                <a:effectLst/>
                <a:latin typeface="Times New Roman" charset="0"/>
                <a:ea typeface="MS PGothic" pitchFamily="34" charset="-128"/>
                <a:cs typeface="+mn-cs"/>
              </a:rPr>
              <a:t>TEB</a:t>
            </a:r>
            <a:r>
              <a:rPr lang="zh-CN" altLang="en-US" sz="1500" i="1" kern="1200" dirty="0">
                <a:solidFill>
                  <a:schemeClr val="tx1"/>
                </a:solidFill>
                <a:effectLst/>
                <a:latin typeface="Times New Roman" charset="0"/>
                <a:ea typeface="MS PGothic" pitchFamily="34" charset="-128"/>
                <a:cs typeface="+mn-cs"/>
              </a:rPr>
              <a:t>的指针</a:t>
            </a:r>
            <a:endParaRPr lang="zh-CN" altLang="en-US" dirty="0"/>
          </a:p>
          <a:p>
            <a:r>
              <a:rPr lang="zh-CN" altLang="en-US" sz="1500" i="1" kern="1200" dirty="0">
                <a:solidFill>
                  <a:schemeClr val="tx1"/>
                </a:solidFill>
                <a:effectLst/>
                <a:latin typeface="Times New Roman" charset="0"/>
                <a:ea typeface="MS PGothic" pitchFamily="34" charset="-128"/>
                <a:cs typeface="+mn-cs"/>
              </a:rPr>
              <a:t> </a:t>
            </a:r>
            <a:r>
              <a:rPr lang="en-US" altLang="zh-CN" sz="1500" i="1" kern="1200" dirty="0">
                <a:solidFill>
                  <a:schemeClr val="tx1"/>
                </a:solidFill>
                <a:effectLst/>
                <a:latin typeface="Times New Roman" charset="0"/>
                <a:ea typeface="MS PGothic" pitchFamily="34" charset="-128"/>
                <a:cs typeface="+mn-cs"/>
              </a:rPr>
              <a:t>3) TEB</a:t>
            </a:r>
            <a:r>
              <a:rPr lang="zh-CN" altLang="en-US" sz="1500" i="1" kern="1200" dirty="0">
                <a:solidFill>
                  <a:schemeClr val="tx1"/>
                </a:solidFill>
                <a:effectLst/>
                <a:latin typeface="Times New Roman" charset="0"/>
                <a:ea typeface="MS PGothic" pitchFamily="34" charset="-128"/>
                <a:cs typeface="+mn-cs"/>
              </a:rPr>
              <a:t>：用户空间的数据结构，供线程在用户模式下运行时访问，包含许多其他域、用户模式栈、用于线程特定数据的数组。</a:t>
            </a:r>
            <a:endParaRPr lang="zh-CN" altLang="en-US" dirty="0"/>
          </a:p>
          <a:p>
            <a:endParaRPr lang="zh-CN" altLang="en-US" dirty="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CDA9352C-A363-459A-976D-CF4FCE3EDEB5}" type="slidenum">
              <a:rPr lang="zh-CN" altLang="en-US" b="0" smtClean="0">
                <a:latin typeface="Helvetica" pitchFamily="34" charset="0"/>
              </a:rPr>
              <a:pPr/>
              <a:t>11</a:t>
            </a:fld>
            <a:endParaRPr lang="en-US" altLang="zh-CN" b="0">
              <a:latin typeface="Helvetica" pitchFamily="34" charset="0"/>
            </a:endParaRPr>
          </a:p>
        </p:txBody>
      </p:sp>
      <p:sp>
        <p:nvSpPr>
          <p:cNvPr id="53251" name="Rectangle 2"/>
          <p:cNvSpPr>
            <a:spLocks noGrp="1" noRot="1" noChangeAspect="1" noChangeArrowheads="1" noTextEdit="1"/>
          </p:cNvSpPr>
          <p:nvPr>
            <p:ph type="sldImg"/>
          </p:nvPr>
        </p:nvSpPr>
        <p:spPr>
          <a:xfrm>
            <a:off x="295275" y="688975"/>
            <a:ext cx="6234113" cy="3508375"/>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56DEF10A-DC2A-4C74-8D94-E33A22C5F694}" type="slidenum">
              <a:rPr lang="zh-CN" altLang="en-US" b="0" smtClean="0">
                <a:latin typeface="Helvetica" pitchFamily="34" charset="0"/>
              </a:rPr>
              <a:pPr/>
              <a:t>68</a:t>
            </a:fld>
            <a:endParaRPr lang="en-US" altLang="zh-CN" b="0">
              <a:latin typeface="Helvetica" pitchFamily="34" charset="0"/>
            </a:endParaRPr>
          </a:p>
        </p:txBody>
      </p:sp>
      <p:sp>
        <p:nvSpPr>
          <p:cNvPr id="86019" name="Rectangle 2"/>
          <p:cNvSpPr>
            <a:spLocks noGrp="1" noRot="1" noChangeAspect="1" noChangeArrowheads="1" noTextEdit="1"/>
          </p:cNvSpPr>
          <p:nvPr>
            <p:ph type="sldImg"/>
          </p:nvPr>
        </p:nvSpPr>
        <p:spPr>
          <a:xfrm>
            <a:off x="295275" y="688975"/>
            <a:ext cx="6234113" cy="3508375"/>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ffectLst/>
              </a:rPr>
              <a:t>不区分进程和线程，通常称之为</a:t>
            </a:r>
            <a:r>
              <a:rPr lang="zh-CN" altLang="en-US" sz="1500" b="1" kern="1200" dirty="0">
                <a:solidFill>
                  <a:schemeClr val="tx1"/>
                </a:solidFill>
                <a:effectLst/>
                <a:latin typeface="Times New Roman" charset="0"/>
                <a:ea typeface="MS PGothic" pitchFamily="34" charset="-128"/>
                <a:cs typeface="+mn-cs"/>
              </a:rPr>
              <a:t>任务（</a:t>
            </a:r>
            <a:r>
              <a:rPr lang="en-US" altLang="zh-CN" sz="1500" b="1" kern="1200" dirty="0">
                <a:solidFill>
                  <a:schemeClr val="tx1"/>
                </a:solidFill>
                <a:effectLst/>
                <a:latin typeface="Times New Roman" charset="0"/>
                <a:ea typeface="MS PGothic" pitchFamily="34" charset="-128"/>
                <a:cs typeface="+mn-cs"/>
              </a:rPr>
              <a:t>task</a:t>
            </a:r>
            <a:r>
              <a:rPr lang="zh-CN" altLang="en-US" sz="1500" b="1" kern="1200" dirty="0">
                <a:solidFill>
                  <a:schemeClr val="tx1"/>
                </a:solidFill>
                <a:effectLst/>
                <a:latin typeface="Times New Roman" charset="0"/>
                <a:ea typeface="MS PGothic" pitchFamily="34" charset="-128"/>
                <a:cs typeface="+mn-cs"/>
              </a:rPr>
              <a:t>）</a:t>
            </a:r>
            <a:r>
              <a:rPr lang="zh-CN" altLang="en-US" dirty="0">
                <a:effectLst/>
              </a:rPr>
              <a:t>。</a:t>
            </a:r>
            <a:endParaRPr lang="zh-CN" altLang="en-US" dirty="0"/>
          </a:p>
          <a:p>
            <a:r>
              <a:rPr lang="zh-CN" altLang="en-US" dirty="0">
                <a:effectLst/>
              </a:rPr>
              <a:t>系统调用</a:t>
            </a:r>
            <a:r>
              <a:rPr lang="en-US" altLang="zh-CN" dirty="0">
                <a:effectLst/>
              </a:rPr>
              <a:t>fork()</a:t>
            </a:r>
            <a:r>
              <a:rPr lang="zh-CN" altLang="en-US" dirty="0">
                <a:effectLst/>
              </a:rPr>
              <a:t>提供传统进程复制功能，系统调用</a:t>
            </a:r>
            <a:r>
              <a:rPr lang="en-US" altLang="zh-CN" dirty="0">
                <a:effectLst/>
              </a:rPr>
              <a:t>clone()</a:t>
            </a:r>
            <a:r>
              <a:rPr lang="zh-CN" altLang="en-US" dirty="0">
                <a:effectLst/>
              </a:rPr>
              <a:t>提供创建线程功能。</a:t>
            </a:r>
            <a:endParaRPr lang="en-US" altLang="zh-CN" dirty="0">
              <a:effectLst/>
            </a:endParaRPr>
          </a:p>
          <a:p>
            <a:endParaRPr lang="en-US" altLang="zh-CN" dirty="0">
              <a:effectLst/>
            </a:endParaRPr>
          </a:p>
          <a:p>
            <a:r>
              <a:rPr lang="zh-CN" altLang="en-US" u="sng" dirty="0">
                <a:effectLst/>
              </a:rPr>
              <a:t>调用</a:t>
            </a:r>
            <a:r>
              <a:rPr lang="en-US" altLang="zh-CN" u="sng" dirty="0">
                <a:effectLst/>
              </a:rPr>
              <a:t>fork()</a:t>
            </a:r>
            <a:r>
              <a:rPr lang="zh-CN" altLang="en-US" u="sng" dirty="0">
                <a:effectLst/>
              </a:rPr>
              <a:t>时，所创建的新任务具有父进程所有数据的副本；调用</a:t>
            </a:r>
            <a:r>
              <a:rPr lang="en-US" altLang="zh-CN" u="sng" dirty="0">
                <a:effectLst/>
              </a:rPr>
              <a:t>clone</a:t>
            </a:r>
            <a:r>
              <a:rPr lang="zh-CN" altLang="en-US" u="sng" dirty="0">
                <a:effectLst/>
              </a:rPr>
              <a:t>时，所创建新任务根据所传递标志集指向父任务的数据结构。</a:t>
            </a:r>
            <a:endParaRPr lang="zh-CN" altLang="en-US" dirty="0"/>
          </a:p>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BA497D6F-A1DB-4E3C-B6CA-22B86677F2B1}" type="slidenum">
              <a:rPr lang="zh-CN" altLang="en-US" b="0" smtClean="0">
                <a:latin typeface="Helvetica" pitchFamily="34" charset="0"/>
              </a:rPr>
              <a:pPr/>
              <a:t>71</a:t>
            </a:fld>
            <a:endParaRPr lang="en-US" altLang="zh-CN" b="0">
              <a:latin typeface="Helvetica" pitchFamily="34" charset="0"/>
            </a:endParaRPr>
          </a:p>
        </p:txBody>
      </p:sp>
      <p:sp>
        <p:nvSpPr>
          <p:cNvPr id="89091" name="Rectangle 2"/>
          <p:cNvSpPr>
            <a:spLocks noGrp="1" noRot="1" noChangeAspect="1" noChangeArrowheads="1" noTextEdit="1"/>
          </p:cNvSpPr>
          <p:nvPr>
            <p:ph type="sldImg"/>
          </p:nvPr>
        </p:nvSpPr>
        <p:spPr>
          <a:xfrm>
            <a:off x="295275" y="688975"/>
            <a:ext cx="6234113" cy="3508375"/>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16DCE40B-DDD4-4795-B28B-F01FF5B30381}" type="slidenum">
              <a:rPr lang="zh-CN" altLang="en-US" b="0" smtClean="0">
                <a:latin typeface="Helvetica" pitchFamily="34" charset="0"/>
              </a:rPr>
              <a:pPr/>
              <a:t>14</a:t>
            </a:fld>
            <a:endParaRPr lang="en-US" altLang="zh-CN" b="0">
              <a:latin typeface="Helvetica" pitchFamily="34" charset="0"/>
            </a:endParaRPr>
          </a:p>
        </p:txBody>
      </p:sp>
      <p:sp>
        <p:nvSpPr>
          <p:cNvPr id="54275" name="Rectangle 2"/>
          <p:cNvSpPr>
            <a:spLocks noGrp="1" noRot="1" noChangeAspect="1" noChangeArrowheads="1" noTextEdit="1"/>
          </p:cNvSpPr>
          <p:nvPr>
            <p:ph type="sldImg"/>
          </p:nvPr>
        </p:nvSpPr>
        <p:spPr>
          <a:xfrm>
            <a:off x="295275" y="688975"/>
            <a:ext cx="6234113" cy="3508375"/>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295275" y="688975"/>
            <a:ext cx="6234113" cy="3508375"/>
          </a:xfrm>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295275" y="688975"/>
            <a:ext cx="6234113" cy="3508375"/>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295275" y="688975"/>
            <a:ext cx="6234113" cy="3508375"/>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295275" y="688975"/>
            <a:ext cx="6234113" cy="3508375"/>
          </a:xfrm>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75018" y="4261756"/>
            <a:ext cx="11928413" cy="85725"/>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defRPr/>
              </a:pPr>
              <a:endParaRPr lang="zh-CN" altLang="en-US" b="0"/>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defRPr/>
              </a:pPr>
              <a:endParaRPr lang="zh-CN" altLang="en-US" b="0"/>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defRPr/>
              </a:pPr>
              <a:endParaRPr lang="zh-CN" altLang="en-US" b="0"/>
            </a:p>
          </p:txBody>
        </p:sp>
      </p:grpSp>
      <p:grpSp>
        <p:nvGrpSpPr>
          <p:cNvPr id="2" name="组合 1"/>
          <p:cNvGrpSpPr/>
          <p:nvPr userDrawn="1"/>
        </p:nvGrpSpPr>
        <p:grpSpPr>
          <a:xfrm>
            <a:off x="5486400" y="4882244"/>
            <a:ext cx="1444986" cy="1194934"/>
            <a:chOff x="4493248" y="4164013"/>
            <a:chExt cx="3238238" cy="1962150"/>
          </a:xfrm>
        </p:grpSpPr>
        <p:pic>
          <p:nvPicPr>
            <p:cNvPr id="7"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935" y="4319588"/>
              <a:ext cx="2856700" cy="1655762"/>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4493248" y="4164013"/>
              <a:ext cx="3238238" cy="1962150"/>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lIns="112060" tIns="56030" rIns="112060" bIns="56030"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a:defRPr/>
              </a:pPr>
              <a:endParaRPr lang="zh-CN" altLang="en-US" b="0"/>
            </a:p>
          </p:txBody>
        </p:sp>
      </p:grpSp>
      <p:sp>
        <p:nvSpPr>
          <p:cNvPr id="9" name="TextBox 8"/>
          <p:cNvSpPr txBox="1"/>
          <p:nvPr userDrawn="1"/>
        </p:nvSpPr>
        <p:spPr>
          <a:xfrm>
            <a:off x="275018" y="6740525"/>
            <a:ext cx="2519706" cy="253916"/>
          </a:xfrm>
          <a:prstGeom prst="rect">
            <a:avLst/>
          </a:prstGeom>
          <a:noFill/>
        </p:spPr>
        <p:txBody>
          <a:bodyPr>
            <a:spAutoFit/>
          </a:bodyPr>
          <a:lstStyle/>
          <a:p>
            <a:pPr>
              <a:defRPr/>
            </a:pPr>
            <a:r>
              <a:rPr lang="en-US" altLang="zh-CN" sz="1050" b="0" dirty="0"/>
              <a:t>Operating system</a:t>
            </a:r>
          </a:p>
        </p:txBody>
      </p:sp>
      <p:sp>
        <p:nvSpPr>
          <p:cNvPr id="147458" name="Rectangle 2"/>
          <p:cNvSpPr>
            <a:spLocks noGrp="1" noChangeArrowheads="1"/>
          </p:cNvSpPr>
          <p:nvPr>
            <p:ph type="ctrTitle"/>
          </p:nvPr>
        </p:nvSpPr>
        <p:spPr>
          <a:xfrm>
            <a:off x="950119" y="712629"/>
            <a:ext cx="10768012" cy="2210470"/>
          </a:xfrm>
        </p:spPr>
        <p:txBody>
          <a:bodyPr/>
          <a:lstStyle>
            <a:lvl1pPr>
              <a:defRPr sz="5300"/>
            </a:lvl1pPr>
          </a:lstStyle>
          <a:p>
            <a:r>
              <a:rPr lang="en-US"/>
              <a:t>Click to edit Master title style</a:t>
            </a:r>
          </a:p>
        </p:txBody>
      </p:sp>
    </p:spTree>
    <p:extLst>
      <p:ext uri="{BB962C8B-B14F-4D97-AF65-F5344CB8AC3E}">
        <p14:creationId xmlns:p14="http://schemas.microsoft.com/office/powerpoint/2010/main" val="287187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136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7375" y="288682"/>
            <a:ext cx="2971319" cy="57010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33413" y="288682"/>
            <a:ext cx="8702825" cy="57010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50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33413" y="288682"/>
            <a:ext cx="11401425" cy="598806"/>
          </a:xfrm>
        </p:spPr>
        <p:txBody>
          <a:bodyPr/>
          <a:lstStyle/>
          <a:p>
            <a:r>
              <a:rPr lang="zh-CN" altLang="en-US"/>
              <a:t>单击此处编辑母版标题样式</a:t>
            </a:r>
          </a:p>
        </p:txBody>
      </p:sp>
      <p:sp>
        <p:nvSpPr>
          <p:cNvPr id="3" name="文本占位符 2"/>
          <p:cNvSpPr>
            <a:spLocks noGrp="1"/>
          </p:cNvSpPr>
          <p:nvPr>
            <p:ph type="body" sz="half" idx="1"/>
          </p:nvPr>
        </p:nvSpPr>
        <p:spPr>
          <a:xfrm>
            <a:off x="1117270" y="1281744"/>
            <a:ext cx="5595144" cy="47079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923551" y="1281744"/>
            <a:ext cx="5595144" cy="47079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65686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741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0705" y="4579301"/>
            <a:ext cx="10768012" cy="1415360"/>
          </a:xfrm>
        </p:spPr>
        <p:txBody>
          <a:bodyPr anchor="t"/>
          <a:lstStyle>
            <a:lvl1pPr algn="l">
              <a:defRPr sz="4900" b="1" cap="all"/>
            </a:lvl1pPr>
          </a:lstStyle>
          <a:p>
            <a:r>
              <a:rPr lang="en-US"/>
              <a:t>Click to edit Master title style</a:t>
            </a:r>
          </a:p>
        </p:txBody>
      </p:sp>
      <p:sp>
        <p:nvSpPr>
          <p:cNvPr id="3" name="Text Placeholder 2"/>
          <p:cNvSpPr>
            <a:spLocks noGrp="1"/>
          </p:cNvSpPr>
          <p:nvPr>
            <p:ph type="body" idx="1"/>
          </p:nvPr>
        </p:nvSpPr>
        <p:spPr>
          <a:xfrm>
            <a:off x="1000705" y="3020426"/>
            <a:ext cx="10768012" cy="1558875"/>
          </a:xfrm>
        </p:spPr>
        <p:txBody>
          <a:bodyPr anchor="b"/>
          <a:lstStyle>
            <a:lvl1pPr marL="0" indent="0">
              <a:buNone/>
              <a:defRPr sz="2500"/>
            </a:lvl1pPr>
            <a:lvl2pPr marL="560299" indent="0">
              <a:buNone/>
              <a:defRPr sz="2200"/>
            </a:lvl2pPr>
            <a:lvl3pPr marL="1120597" indent="0">
              <a:buNone/>
              <a:defRPr sz="2000"/>
            </a:lvl3pPr>
            <a:lvl4pPr marL="1680896" indent="0">
              <a:buNone/>
              <a:defRPr sz="1700"/>
            </a:lvl4pPr>
            <a:lvl5pPr marL="2241194" indent="0">
              <a:buNone/>
              <a:defRPr sz="1700"/>
            </a:lvl5pPr>
            <a:lvl6pPr marL="2801493" indent="0">
              <a:buNone/>
              <a:defRPr sz="1700"/>
            </a:lvl6pPr>
            <a:lvl7pPr marL="3361792" indent="0">
              <a:buNone/>
              <a:defRPr sz="1700"/>
            </a:lvl7pPr>
            <a:lvl8pPr marL="3922090" indent="0">
              <a:buNone/>
              <a:defRPr sz="1700"/>
            </a:lvl8pPr>
            <a:lvl9pPr marL="4482389" indent="0">
              <a:buNone/>
              <a:defRPr sz="1700"/>
            </a:lvl9pPr>
          </a:lstStyle>
          <a:p>
            <a:pPr lvl="0"/>
            <a:r>
              <a:rPr lang="en-US"/>
              <a:t>Click to edit Master text styles</a:t>
            </a:r>
          </a:p>
        </p:txBody>
      </p:sp>
    </p:spTree>
    <p:extLst>
      <p:ext uri="{BB962C8B-B14F-4D97-AF65-F5344CB8AC3E}">
        <p14:creationId xmlns:p14="http://schemas.microsoft.com/office/powerpoint/2010/main" val="882621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270" y="1281744"/>
            <a:ext cx="5595144" cy="4707969"/>
          </a:xfrm>
        </p:spPr>
        <p:txBody>
          <a:bodyPr/>
          <a:lstStyle>
            <a:lvl1pPr>
              <a:defRPr sz="3400"/>
            </a:lvl1pPr>
            <a:lvl2pPr>
              <a:defRPr sz="29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23551" y="1281744"/>
            <a:ext cx="5595144" cy="4707969"/>
          </a:xfrm>
        </p:spPr>
        <p:txBody>
          <a:bodyPr/>
          <a:lstStyle>
            <a:lvl1pPr>
              <a:defRPr sz="3400"/>
            </a:lvl1pPr>
            <a:lvl2pPr>
              <a:defRPr sz="29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0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3413" y="285383"/>
            <a:ext cx="11401425" cy="118771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33413" y="1595168"/>
            <a:ext cx="5597343" cy="664790"/>
          </a:xfrm>
        </p:spPr>
        <p:txBody>
          <a:bodyPr anchor="b"/>
          <a:lstStyle>
            <a:lvl1pPr marL="0" indent="0">
              <a:buNone/>
              <a:defRPr sz="2900" b="1"/>
            </a:lvl1pPr>
            <a:lvl2pPr marL="560299" indent="0">
              <a:buNone/>
              <a:defRPr sz="2500" b="1"/>
            </a:lvl2pPr>
            <a:lvl3pPr marL="1120597" indent="0">
              <a:buNone/>
              <a:defRPr sz="2200" b="1"/>
            </a:lvl3pPr>
            <a:lvl4pPr marL="1680896" indent="0">
              <a:buNone/>
              <a:defRPr sz="2000" b="1"/>
            </a:lvl4pPr>
            <a:lvl5pPr marL="2241194" indent="0">
              <a:buNone/>
              <a:defRPr sz="2000" b="1"/>
            </a:lvl5pPr>
            <a:lvl6pPr marL="2801493" indent="0">
              <a:buNone/>
              <a:defRPr sz="2000" b="1"/>
            </a:lvl6pPr>
            <a:lvl7pPr marL="3361792" indent="0">
              <a:buNone/>
              <a:defRPr sz="2000" b="1"/>
            </a:lvl7pPr>
            <a:lvl8pPr marL="3922090" indent="0">
              <a:buNone/>
              <a:defRPr sz="2000" b="1"/>
            </a:lvl8pPr>
            <a:lvl9pPr marL="4482389" indent="0">
              <a:buNone/>
              <a:defRPr sz="2000" b="1"/>
            </a:lvl9pPr>
          </a:lstStyle>
          <a:p>
            <a:pPr lvl="0"/>
            <a:r>
              <a:rPr lang="en-US"/>
              <a:t>Click to edit Master text styles</a:t>
            </a:r>
          </a:p>
        </p:txBody>
      </p:sp>
      <p:sp>
        <p:nvSpPr>
          <p:cNvPr id="4" name="Content Placeholder 3"/>
          <p:cNvSpPr>
            <a:spLocks noGrp="1"/>
          </p:cNvSpPr>
          <p:nvPr>
            <p:ph sz="half" idx="2"/>
          </p:nvPr>
        </p:nvSpPr>
        <p:spPr>
          <a:xfrm>
            <a:off x="633413" y="2259957"/>
            <a:ext cx="5597343" cy="4105864"/>
          </a:xfrm>
        </p:spPr>
        <p:txBody>
          <a:bodyPr/>
          <a:lstStyle>
            <a:lvl1pPr>
              <a:defRPr sz="29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35297" y="1595168"/>
            <a:ext cx="5599543" cy="664790"/>
          </a:xfrm>
        </p:spPr>
        <p:txBody>
          <a:bodyPr anchor="b"/>
          <a:lstStyle>
            <a:lvl1pPr marL="0" indent="0">
              <a:buNone/>
              <a:defRPr sz="2900" b="1"/>
            </a:lvl1pPr>
            <a:lvl2pPr marL="560299" indent="0">
              <a:buNone/>
              <a:defRPr sz="2500" b="1"/>
            </a:lvl2pPr>
            <a:lvl3pPr marL="1120597" indent="0">
              <a:buNone/>
              <a:defRPr sz="2200" b="1"/>
            </a:lvl3pPr>
            <a:lvl4pPr marL="1680896" indent="0">
              <a:buNone/>
              <a:defRPr sz="2000" b="1"/>
            </a:lvl4pPr>
            <a:lvl5pPr marL="2241194" indent="0">
              <a:buNone/>
              <a:defRPr sz="2000" b="1"/>
            </a:lvl5pPr>
            <a:lvl6pPr marL="2801493" indent="0">
              <a:buNone/>
              <a:defRPr sz="2000" b="1"/>
            </a:lvl6pPr>
            <a:lvl7pPr marL="3361792" indent="0">
              <a:buNone/>
              <a:defRPr sz="2000" b="1"/>
            </a:lvl7pPr>
            <a:lvl8pPr marL="3922090" indent="0">
              <a:buNone/>
              <a:defRPr sz="2000" b="1"/>
            </a:lvl8pPr>
            <a:lvl9pPr marL="4482389"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435297" y="2259957"/>
            <a:ext cx="5599543" cy="4105864"/>
          </a:xfrm>
        </p:spPr>
        <p:txBody>
          <a:bodyPr/>
          <a:lstStyle>
            <a:lvl1pPr>
              <a:defRPr sz="29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085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092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539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3416" y="283732"/>
            <a:ext cx="4167767" cy="1207511"/>
          </a:xfrm>
        </p:spPr>
        <p:txBody>
          <a:bodyPr/>
          <a:lstStyle>
            <a:lvl1pPr algn="l">
              <a:defRPr sz="2500" b="1"/>
            </a:lvl1pPr>
          </a:lstStyle>
          <a:p>
            <a:r>
              <a:rPr lang="en-US"/>
              <a:t>Click to edit Master title style</a:t>
            </a:r>
          </a:p>
        </p:txBody>
      </p:sp>
      <p:sp>
        <p:nvSpPr>
          <p:cNvPr id="3" name="Content Placeholder 2"/>
          <p:cNvSpPr>
            <a:spLocks noGrp="1"/>
          </p:cNvSpPr>
          <p:nvPr>
            <p:ph idx="1"/>
          </p:nvPr>
        </p:nvSpPr>
        <p:spPr>
          <a:xfrm>
            <a:off x="4952933" y="283733"/>
            <a:ext cx="7081904" cy="6082090"/>
          </a:xfrm>
        </p:spPr>
        <p:txBody>
          <a:bodyPr/>
          <a:lstStyle>
            <a:lvl1pPr>
              <a:defRPr sz="3900"/>
            </a:lvl1pPr>
            <a:lvl2pPr>
              <a:defRPr sz="3400"/>
            </a:lvl2pPr>
            <a:lvl3pPr>
              <a:defRPr sz="29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3416" y="1491244"/>
            <a:ext cx="4167767" cy="4874579"/>
          </a:xfrm>
        </p:spPr>
        <p:txBody>
          <a:bodyPr/>
          <a:lstStyle>
            <a:lvl1pPr marL="0" indent="0">
              <a:buNone/>
              <a:defRPr sz="1700"/>
            </a:lvl1pPr>
            <a:lvl2pPr marL="560299" indent="0">
              <a:buNone/>
              <a:defRPr sz="1500"/>
            </a:lvl2pPr>
            <a:lvl3pPr marL="1120597" indent="0">
              <a:buNone/>
              <a:defRPr sz="1200"/>
            </a:lvl3pPr>
            <a:lvl4pPr marL="1680896" indent="0">
              <a:buNone/>
              <a:defRPr sz="1100"/>
            </a:lvl4pPr>
            <a:lvl5pPr marL="2241194" indent="0">
              <a:buNone/>
              <a:defRPr sz="1100"/>
            </a:lvl5pPr>
            <a:lvl6pPr marL="2801493" indent="0">
              <a:buNone/>
              <a:defRPr sz="1100"/>
            </a:lvl6pPr>
            <a:lvl7pPr marL="3361792" indent="0">
              <a:buNone/>
              <a:defRPr sz="1100"/>
            </a:lvl7pPr>
            <a:lvl8pPr marL="3922090" indent="0">
              <a:buNone/>
              <a:defRPr sz="1100"/>
            </a:lvl8pPr>
            <a:lvl9pPr marL="4482389" indent="0">
              <a:buNone/>
              <a:defRPr sz="1100"/>
            </a:lvl9pPr>
          </a:lstStyle>
          <a:p>
            <a:pPr lvl="0"/>
            <a:r>
              <a:rPr lang="en-US"/>
              <a:t>Click to edit Master text styles</a:t>
            </a:r>
          </a:p>
        </p:txBody>
      </p:sp>
    </p:spTree>
    <p:extLst>
      <p:ext uri="{BB962C8B-B14F-4D97-AF65-F5344CB8AC3E}">
        <p14:creationId xmlns:p14="http://schemas.microsoft.com/office/powerpoint/2010/main" val="285575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83066" y="4988401"/>
            <a:ext cx="7600950" cy="588910"/>
          </a:xfrm>
        </p:spPr>
        <p:txBody>
          <a:bodyPr/>
          <a:lstStyle>
            <a:lvl1pPr algn="l">
              <a:defRPr sz="2500" b="1"/>
            </a:lvl1pPr>
          </a:lstStyle>
          <a:p>
            <a:r>
              <a:rPr lang="en-US"/>
              <a:t>Click to edit Master title style</a:t>
            </a:r>
          </a:p>
        </p:txBody>
      </p:sp>
      <p:sp>
        <p:nvSpPr>
          <p:cNvPr id="3" name="Picture Placeholder 2"/>
          <p:cNvSpPr>
            <a:spLocks noGrp="1"/>
          </p:cNvSpPr>
          <p:nvPr>
            <p:ph type="pic" idx="1"/>
          </p:nvPr>
        </p:nvSpPr>
        <p:spPr>
          <a:xfrm>
            <a:off x="2483066" y="636748"/>
            <a:ext cx="7600950" cy="4275773"/>
          </a:xfrm>
        </p:spPr>
        <p:txBody>
          <a:bodyPr/>
          <a:lstStyle>
            <a:lvl1pPr marL="0" indent="0">
              <a:buNone/>
              <a:defRPr sz="3900"/>
            </a:lvl1pPr>
            <a:lvl2pPr marL="560299" indent="0">
              <a:buNone/>
              <a:defRPr sz="3400"/>
            </a:lvl2pPr>
            <a:lvl3pPr marL="1120597" indent="0">
              <a:buNone/>
              <a:defRPr sz="2900"/>
            </a:lvl3pPr>
            <a:lvl4pPr marL="1680896" indent="0">
              <a:buNone/>
              <a:defRPr sz="2500"/>
            </a:lvl4pPr>
            <a:lvl5pPr marL="2241194" indent="0">
              <a:buNone/>
              <a:defRPr sz="2500"/>
            </a:lvl5pPr>
            <a:lvl6pPr marL="2801493" indent="0">
              <a:buNone/>
              <a:defRPr sz="2500"/>
            </a:lvl6pPr>
            <a:lvl7pPr marL="3361792" indent="0">
              <a:buNone/>
              <a:defRPr sz="2500"/>
            </a:lvl7pPr>
            <a:lvl8pPr marL="3922090" indent="0">
              <a:buNone/>
              <a:defRPr sz="2500"/>
            </a:lvl8pPr>
            <a:lvl9pPr marL="4482389" indent="0">
              <a:buNone/>
              <a:defRPr sz="2500"/>
            </a:lvl9pPr>
          </a:lstStyle>
          <a:p>
            <a:pPr lvl="0"/>
            <a:endParaRPr lang="en-US" noProof="0"/>
          </a:p>
        </p:txBody>
      </p:sp>
      <p:sp>
        <p:nvSpPr>
          <p:cNvPr id="4" name="Text Placeholder 3"/>
          <p:cNvSpPr>
            <a:spLocks noGrp="1"/>
          </p:cNvSpPr>
          <p:nvPr>
            <p:ph type="body" sz="half" idx="2"/>
          </p:nvPr>
        </p:nvSpPr>
        <p:spPr>
          <a:xfrm>
            <a:off x="2483066" y="5577312"/>
            <a:ext cx="7600950" cy="836349"/>
          </a:xfrm>
        </p:spPr>
        <p:txBody>
          <a:bodyPr/>
          <a:lstStyle>
            <a:lvl1pPr marL="0" indent="0">
              <a:buNone/>
              <a:defRPr sz="1700"/>
            </a:lvl1pPr>
            <a:lvl2pPr marL="560299" indent="0">
              <a:buNone/>
              <a:defRPr sz="1500"/>
            </a:lvl2pPr>
            <a:lvl3pPr marL="1120597" indent="0">
              <a:buNone/>
              <a:defRPr sz="1200"/>
            </a:lvl3pPr>
            <a:lvl4pPr marL="1680896" indent="0">
              <a:buNone/>
              <a:defRPr sz="1100"/>
            </a:lvl4pPr>
            <a:lvl5pPr marL="2241194" indent="0">
              <a:buNone/>
              <a:defRPr sz="1100"/>
            </a:lvl5pPr>
            <a:lvl6pPr marL="2801493" indent="0">
              <a:buNone/>
              <a:defRPr sz="1100"/>
            </a:lvl6pPr>
            <a:lvl7pPr marL="3361792" indent="0">
              <a:buNone/>
              <a:defRPr sz="1100"/>
            </a:lvl7pPr>
            <a:lvl8pPr marL="3922090" indent="0">
              <a:buNone/>
              <a:defRPr sz="1100"/>
            </a:lvl8pPr>
            <a:lvl9pPr marL="4482389" indent="0">
              <a:buNone/>
              <a:defRPr sz="1100"/>
            </a:lvl9pPr>
          </a:lstStyle>
          <a:p>
            <a:pPr lvl="0"/>
            <a:r>
              <a:rPr lang="en-US"/>
              <a:t>Click to edit Master text styles</a:t>
            </a:r>
          </a:p>
        </p:txBody>
      </p:sp>
    </p:spTree>
    <p:extLst>
      <p:ext uri="{BB962C8B-B14F-4D97-AF65-F5344CB8AC3E}">
        <p14:creationId xmlns:p14="http://schemas.microsoft.com/office/powerpoint/2010/main" val="67550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096" y="1"/>
            <a:ext cx="996386"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33316" y="288926"/>
            <a:ext cx="1140161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060" tIns="56030" rIns="112060" bIns="56030" numCol="1" anchor="b" anchorCtr="0" compatLnSpc="1">
            <a:prstTxWarp prst="textNoShape">
              <a:avLst/>
            </a:prstTxWarp>
          </a:bodyPr>
          <a:lstStyle/>
          <a:p>
            <a:pPr lvl="0"/>
            <a:r>
              <a:rPr lang="en-US" altLang="zh-CN"/>
              <a:t>Click to edit Master title style</a:t>
            </a:r>
          </a:p>
        </p:txBody>
      </p:sp>
      <p:sp>
        <p:nvSpPr>
          <p:cNvPr id="1028" name="Rectangle 4"/>
          <p:cNvSpPr>
            <a:spLocks noGrp="1" noChangeArrowheads="1"/>
          </p:cNvSpPr>
          <p:nvPr>
            <p:ph type="body" idx="1"/>
          </p:nvPr>
        </p:nvSpPr>
        <p:spPr bwMode="auto">
          <a:xfrm>
            <a:off x="633316" y="1366838"/>
            <a:ext cx="11401618"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060" tIns="56030" rIns="112060" bIns="5603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ChangeArrowheads="1"/>
          </p:cNvSpPr>
          <p:nvPr/>
        </p:nvSpPr>
        <p:spPr bwMode="auto">
          <a:xfrm>
            <a:off x="0" y="0"/>
            <a:ext cx="317626" cy="23749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2060" tIns="56030" rIns="112060" bIns="56030"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eaLnBrk="1" hangingPunct="1">
              <a:defRPr/>
            </a:pPr>
            <a:endParaRPr lang="zh-CN" altLang="en-US" sz="2900" b="0">
              <a:latin typeface="Times New Roman" pitchFamily="18" charset="0"/>
            </a:endParaRPr>
          </a:p>
        </p:txBody>
      </p:sp>
      <p:sp>
        <p:nvSpPr>
          <p:cNvPr id="1030" name="Line 6"/>
          <p:cNvSpPr>
            <a:spLocks noChangeShapeType="1"/>
          </p:cNvSpPr>
          <p:nvPr/>
        </p:nvSpPr>
        <p:spPr bwMode="auto">
          <a:xfrm>
            <a:off x="633317" y="895350"/>
            <a:ext cx="11190513"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112060" tIns="56030" rIns="112060" bIns="56030"/>
          <a:lstStyle/>
          <a:p>
            <a:endParaRPr lang="zh-CN" altLang="en-US"/>
          </a:p>
        </p:txBody>
      </p:sp>
      <p:sp>
        <p:nvSpPr>
          <p:cNvPr id="1031" name="Rectangle 7"/>
          <p:cNvSpPr>
            <a:spLocks noChangeArrowheads="1"/>
          </p:cNvSpPr>
          <p:nvPr/>
        </p:nvSpPr>
        <p:spPr bwMode="auto">
          <a:xfrm>
            <a:off x="0" y="2374900"/>
            <a:ext cx="317626" cy="23764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2060" tIns="56030" rIns="112060" bIns="56030"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eaLnBrk="1" hangingPunct="1">
              <a:defRPr/>
            </a:pPr>
            <a:endParaRPr lang="zh-CN" altLang="en-US" sz="2900" b="0">
              <a:latin typeface="Times New Roman" pitchFamily="18" charset="0"/>
            </a:endParaRPr>
          </a:p>
        </p:txBody>
      </p:sp>
      <p:sp>
        <p:nvSpPr>
          <p:cNvPr id="1032" name="Rectangle 8"/>
          <p:cNvSpPr>
            <a:spLocks noChangeArrowheads="1"/>
          </p:cNvSpPr>
          <p:nvPr/>
        </p:nvSpPr>
        <p:spPr bwMode="auto">
          <a:xfrm>
            <a:off x="0" y="4751388"/>
            <a:ext cx="317626" cy="23749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2060" tIns="56030" rIns="112060" bIns="56030"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eaLnBrk="1" hangingPunct="1">
              <a:defRPr/>
            </a:pPr>
            <a:endParaRPr lang="zh-CN" altLang="en-US" sz="2900" b="0">
              <a:latin typeface="Times New Roman" pitchFamily="18" charset="0"/>
            </a:endParaRPr>
          </a:p>
        </p:txBody>
      </p:sp>
      <p:sp>
        <p:nvSpPr>
          <p:cNvPr id="1033" name="Text Box 9"/>
          <p:cNvSpPr txBox="1">
            <a:spLocks noChangeArrowheads="1"/>
          </p:cNvSpPr>
          <p:nvPr/>
        </p:nvSpPr>
        <p:spPr bwMode="auto">
          <a:xfrm>
            <a:off x="5935249" y="6873876"/>
            <a:ext cx="542101" cy="29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2060" tIns="56030" rIns="112060" bIns="56030">
            <a:spAutoFit/>
          </a:bodyP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a:spcBef>
                <a:spcPct val="50000"/>
              </a:spcBef>
              <a:defRPr/>
            </a:pPr>
            <a:r>
              <a:rPr lang="en-US" altLang="zh-CN" sz="1200">
                <a:solidFill>
                  <a:srgbClr val="006699"/>
                </a:solidFill>
                <a:latin typeface="Helvetica" pitchFamily="34" charset="0"/>
              </a:rPr>
              <a:t>4.</a:t>
            </a:r>
            <a:fld id="{B9281F44-C767-455B-BC28-1D93BA2380FB}" type="slidenum">
              <a:rPr lang="en-US" altLang="zh-CN" sz="1200" smtClean="0">
                <a:solidFill>
                  <a:srgbClr val="006699"/>
                </a:solidFill>
                <a:latin typeface="Helvetica" pitchFamily="34" charset="0"/>
              </a:rPr>
              <a:pPr algn="ctr">
                <a:spcBef>
                  <a:spcPct val="50000"/>
                </a:spcBef>
                <a:defRPr/>
              </a:pPr>
              <a:t>‹#›</a:t>
            </a:fld>
            <a:endParaRPr lang="en-US" altLang="zh-CN" sz="1200">
              <a:solidFill>
                <a:srgbClr val="006699"/>
              </a:solidFill>
              <a:latin typeface="Helvetica" pitchFamily="34" charset="0"/>
            </a:endParaRPr>
          </a:p>
        </p:txBody>
      </p:sp>
      <p:pic>
        <p:nvPicPr>
          <p:cNvPr id="1034" name="Picture 12" descr="dino_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776998" y="6545263"/>
            <a:ext cx="77311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4"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txStyles>
    <p:titleStyle>
      <a:lvl1pPr algn="ctr" rtl="0" eaLnBrk="0" fontAlgn="base" hangingPunct="0">
        <a:spcBef>
          <a:spcPct val="0"/>
        </a:spcBef>
        <a:spcAft>
          <a:spcPct val="0"/>
        </a:spcAft>
        <a:defRPr sz="3900" b="1">
          <a:solidFill>
            <a:srgbClr val="006699"/>
          </a:solidFill>
          <a:latin typeface="+mj-lt"/>
          <a:ea typeface="MS PGothic" pitchFamily="34" charset="-128"/>
          <a:cs typeface="+mj-cs"/>
        </a:defRPr>
      </a:lvl1pPr>
      <a:lvl2pPr algn="ctr" rtl="0" eaLnBrk="0" fontAlgn="base" hangingPunct="0">
        <a:spcBef>
          <a:spcPct val="0"/>
        </a:spcBef>
        <a:spcAft>
          <a:spcPct val="0"/>
        </a:spcAft>
        <a:defRPr sz="3900" b="1">
          <a:solidFill>
            <a:srgbClr val="006699"/>
          </a:solidFill>
          <a:latin typeface="Arial" charset="0"/>
          <a:ea typeface="MS PGothic" pitchFamily="34" charset="-128"/>
        </a:defRPr>
      </a:lvl2pPr>
      <a:lvl3pPr algn="ctr" rtl="0" eaLnBrk="0" fontAlgn="base" hangingPunct="0">
        <a:spcBef>
          <a:spcPct val="0"/>
        </a:spcBef>
        <a:spcAft>
          <a:spcPct val="0"/>
        </a:spcAft>
        <a:defRPr sz="3900" b="1">
          <a:solidFill>
            <a:srgbClr val="006699"/>
          </a:solidFill>
          <a:latin typeface="Arial" charset="0"/>
          <a:ea typeface="MS PGothic" pitchFamily="34" charset="-128"/>
        </a:defRPr>
      </a:lvl3pPr>
      <a:lvl4pPr algn="ctr" rtl="0" eaLnBrk="0" fontAlgn="base" hangingPunct="0">
        <a:spcBef>
          <a:spcPct val="0"/>
        </a:spcBef>
        <a:spcAft>
          <a:spcPct val="0"/>
        </a:spcAft>
        <a:defRPr sz="3900" b="1">
          <a:solidFill>
            <a:srgbClr val="006699"/>
          </a:solidFill>
          <a:latin typeface="Arial" charset="0"/>
          <a:ea typeface="MS PGothic" pitchFamily="34" charset="-128"/>
        </a:defRPr>
      </a:lvl4pPr>
      <a:lvl5pPr algn="ctr" rtl="0" eaLnBrk="0" fontAlgn="base" hangingPunct="0">
        <a:spcBef>
          <a:spcPct val="0"/>
        </a:spcBef>
        <a:spcAft>
          <a:spcPct val="0"/>
        </a:spcAft>
        <a:defRPr sz="3900" b="1">
          <a:solidFill>
            <a:srgbClr val="006699"/>
          </a:solidFill>
          <a:latin typeface="Arial" charset="0"/>
          <a:ea typeface="MS PGothic" pitchFamily="34" charset="-128"/>
        </a:defRPr>
      </a:lvl5pPr>
      <a:lvl6pPr marL="560299" algn="ctr" rtl="0" fontAlgn="base">
        <a:spcBef>
          <a:spcPct val="0"/>
        </a:spcBef>
        <a:spcAft>
          <a:spcPct val="0"/>
        </a:spcAft>
        <a:defRPr sz="3900" b="1">
          <a:solidFill>
            <a:srgbClr val="006699"/>
          </a:solidFill>
          <a:latin typeface="Arial" charset="0"/>
        </a:defRPr>
      </a:lvl6pPr>
      <a:lvl7pPr marL="1120597" algn="ctr" rtl="0" fontAlgn="base">
        <a:spcBef>
          <a:spcPct val="0"/>
        </a:spcBef>
        <a:spcAft>
          <a:spcPct val="0"/>
        </a:spcAft>
        <a:defRPr sz="3900" b="1">
          <a:solidFill>
            <a:srgbClr val="006699"/>
          </a:solidFill>
          <a:latin typeface="Arial" charset="0"/>
        </a:defRPr>
      </a:lvl7pPr>
      <a:lvl8pPr marL="1680896" algn="ctr" rtl="0" fontAlgn="base">
        <a:spcBef>
          <a:spcPct val="0"/>
        </a:spcBef>
        <a:spcAft>
          <a:spcPct val="0"/>
        </a:spcAft>
        <a:defRPr sz="3900" b="1">
          <a:solidFill>
            <a:srgbClr val="006699"/>
          </a:solidFill>
          <a:latin typeface="Arial" charset="0"/>
        </a:defRPr>
      </a:lvl8pPr>
      <a:lvl9pPr marL="2241194" algn="ctr" rtl="0" fontAlgn="base">
        <a:spcBef>
          <a:spcPct val="0"/>
        </a:spcBef>
        <a:spcAft>
          <a:spcPct val="0"/>
        </a:spcAft>
        <a:defRPr sz="3900" b="1">
          <a:solidFill>
            <a:srgbClr val="006699"/>
          </a:solidFill>
          <a:latin typeface="Arial" charset="0"/>
        </a:defRPr>
      </a:lvl9pPr>
    </p:titleStyle>
    <p:bodyStyle>
      <a:lvl1pPr marL="419100" indent="-419100" algn="l" rtl="0" eaLnBrk="0" fontAlgn="base" hangingPunct="0">
        <a:spcBef>
          <a:spcPct val="35000"/>
        </a:spcBef>
        <a:spcAft>
          <a:spcPct val="0"/>
        </a:spcAft>
        <a:buClr>
          <a:srgbClr val="993300"/>
        </a:buClr>
        <a:buSzPct val="90000"/>
        <a:buFont typeface="Monotype Sorts" pitchFamily="2" charset="2"/>
        <a:buChar char="n"/>
        <a:defRPr kumimoji="1" sz="2400">
          <a:solidFill>
            <a:schemeClr val="tx1"/>
          </a:solidFill>
          <a:latin typeface="+mn-lt"/>
          <a:ea typeface="楷体" pitchFamily="49" charset="-122"/>
          <a:cs typeface="+mn-cs"/>
        </a:defRPr>
      </a:lvl1pPr>
      <a:lvl2pPr marL="909638" indent="-349250" algn="l" rtl="0" eaLnBrk="0" fontAlgn="base" hangingPunct="0">
        <a:spcBef>
          <a:spcPct val="35000"/>
        </a:spcBef>
        <a:spcAft>
          <a:spcPct val="0"/>
        </a:spcAft>
        <a:buClr>
          <a:srgbClr val="CC6600"/>
        </a:buClr>
        <a:buSzPct val="80000"/>
        <a:buFont typeface="Monotype Sorts" pitchFamily="2" charset="2"/>
        <a:buChar char="l"/>
        <a:defRPr kumimoji="1" sz="2000">
          <a:solidFill>
            <a:schemeClr val="tx1"/>
          </a:solidFill>
          <a:latin typeface="+mn-lt"/>
          <a:ea typeface="楷体" pitchFamily="49" charset="-122"/>
        </a:defRPr>
      </a:lvl2pPr>
      <a:lvl3pPr marL="1330325" indent="-279400" algn="l" rtl="0" eaLnBrk="0" fontAlgn="base" hangingPunct="0">
        <a:spcBef>
          <a:spcPct val="35000"/>
        </a:spcBef>
        <a:spcAft>
          <a:spcPct val="0"/>
        </a:spcAft>
        <a:buClr>
          <a:srgbClr val="009900"/>
        </a:buClr>
        <a:buSzPct val="75000"/>
        <a:buFont typeface="Webdings" pitchFamily="18" charset="2"/>
        <a:buChar char="4"/>
        <a:defRPr kumimoji="1" sz="2400">
          <a:solidFill>
            <a:schemeClr val="tx1"/>
          </a:solidFill>
          <a:latin typeface="+mn-lt"/>
          <a:ea typeface="楷体" pitchFamily="49" charset="-122"/>
        </a:defRPr>
      </a:lvl3pPr>
      <a:lvl4pPr marL="1749425" indent="-279400" algn="l" rtl="0" eaLnBrk="0" fontAlgn="base" hangingPunct="0">
        <a:spcBef>
          <a:spcPct val="35000"/>
        </a:spcBef>
        <a:spcAft>
          <a:spcPct val="0"/>
        </a:spcAft>
        <a:buClr>
          <a:schemeClr val="hlink"/>
        </a:buClr>
        <a:buSzPct val="75000"/>
        <a:buChar char="–"/>
        <a:defRPr kumimoji="1" sz="2000">
          <a:solidFill>
            <a:schemeClr val="tx1"/>
          </a:solidFill>
          <a:latin typeface="+mn-lt"/>
          <a:ea typeface="楷体" pitchFamily="49" charset="-122"/>
        </a:defRPr>
      </a:lvl4pPr>
      <a:lvl5pPr marL="2170113" indent="-279400" algn="l" rtl="0" eaLnBrk="0" fontAlgn="base" hangingPunct="0">
        <a:spcBef>
          <a:spcPct val="35000"/>
        </a:spcBef>
        <a:spcAft>
          <a:spcPct val="0"/>
        </a:spcAft>
        <a:buClr>
          <a:srgbClr val="FF0066"/>
        </a:buClr>
        <a:buSzPct val="75000"/>
        <a:buChar char="»"/>
        <a:defRPr kumimoji="1" sz="2000">
          <a:solidFill>
            <a:schemeClr val="tx1"/>
          </a:solidFill>
          <a:latin typeface="+mn-lt"/>
          <a:ea typeface="楷体" pitchFamily="49" charset="-122"/>
        </a:defRPr>
      </a:lvl5pPr>
      <a:lvl6pPr marL="2731456" indent="-28014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291754" indent="-28014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852053" indent="-28014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4412351" indent="-28014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560299" rtl="0" eaLnBrk="1" latinLnBrk="0" hangingPunct="1">
        <a:defRPr sz="2200" kern="1200">
          <a:solidFill>
            <a:schemeClr val="tx1"/>
          </a:solidFill>
          <a:latin typeface="+mn-lt"/>
          <a:ea typeface="+mn-ea"/>
          <a:cs typeface="+mn-cs"/>
        </a:defRPr>
      </a:lvl1pPr>
      <a:lvl2pPr marL="560299" algn="l" defTabSz="560299" rtl="0" eaLnBrk="1" latinLnBrk="0" hangingPunct="1">
        <a:defRPr sz="2200" kern="1200">
          <a:solidFill>
            <a:schemeClr val="tx1"/>
          </a:solidFill>
          <a:latin typeface="+mn-lt"/>
          <a:ea typeface="+mn-ea"/>
          <a:cs typeface="+mn-cs"/>
        </a:defRPr>
      </a:lvl2pPr>
      <a:lvl3pPr marL="1120597" algn="l" defTabSz="560299" rtl="0" eaLnBrk="1" latinLnBrk="0" hangingPunct="1">
        <a:defRPr sz="2200" kern="1200">
          <a:solidFill>
            <a:schemeClr val="tx1"/>
          </a:solidFill>
          <a:latin typeface="+mn-lt"/>
          <a:ea typeface="+mn-ea"/>
          <a:cs typeface="+mn-cs"/>
        </a:defRPr>
      </a:lvl3pPr>
      <a:lvl4pPr marL="1680896" algn="l" defTabSz="560299" rtl="0" eaLnBrk="1" latinLnBrk="0" hangingPunct="1">
        <a:defRPr sz="2200" kern="1200">
          <a:solidFill>
            <a:schemeClr val="tx1"/>
          </a:solidFill>
          <a:latin typeface="+mn-lt"/>
          <a:ea typeface="+mn-ea"/>
          <a:cs typeface="+mn-cs"/>
        </a:defRPr>
      </a:lvl4pPr>
      <a:lvl5pPr marL="2241194" algn="l" defTabSz="560299" rtl="0" eaLnBrk="1" latinLnBrk="0" hangingPunct="1">
        <a:defRPr sz="2200" kern="1200">
          <a:solidFill>
            <a:schemeClr val="tx1"/>
          </a:solidFill>
          <a:latin typeface="+mn-lt"/>
          <a:ea typeface="+mn-ea"/>
          <a:cs typeface="+mn-cs"/>
        </a:defRPr>
      </a:lvl5pPr>
      <a:lvl6pPr marL="2801493" algn="l" defTabSz="560299" rtl="0" eaLnBrk="1" latinLnBrk="0" hangingPunct="1">
        <a:defRPr sz="2200" kern="1200">
          <a:solidFill>
            <a:schemeClr val="tx1"/>
          </a:solidFill>
          <a:latin typeface="+mn-lt"/>
          <a:ea typeface="+mn-ea"/>
          <a:cs typeface="+mn-cs"/>
        </a:defRPr>
      </a:lvl6pPr>
      <a:lvl7pPr marL="3361792" algn="l" defTabSz="560299" rtl="0" eaLnBrk="1" latinLnBrk="0" hangingPunct="1">
        <a:defRPr sz="2200" kern="1200">
          <a:solidFill>
            <a:schemeClr val="tx1"/>
          </a:solidFill>
          <a:latin typeface="+mn-lt"/>
          <a:ea typeface="+mn-ea"/>
          <a:cs typeface="+mn-cs"/>
        </a:defRPr>
      </a:lvl7pPr>
      <a:lvl8pPr marL="3922090" algn="l" defTabSz="560299" rtl="0" eaLnBrk="1" latinLnBrk="0" hangingPunct="1">
        <a:defRPr sz="2200" kern="1200">
          <a:solidFill>
            <a:schemeClr val="tx1"/>
          </a:solidFill>
          <a:latin typeface="+mn-lt"/>
          <a:ea typeface="+mn-ea"/>
          <a:cs typeface="+mn-cs"/>
        </a:defRPr>
      </a:lvl8pPr>
      <a:lvl9pPr marL="4482389" algn="l" defTabSz="56029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example/createthread.cpp"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png"/><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8926" y="712788"/>
            <a:ext cx="10910455" cy="2209800"/>
          </a:xfrm>
        </p:spPr>
        <p:txBody>
          <a:bodyPr/>
          <a:lstStyle/>
          <a:p>
            <a:pPr eaLnBrk="1" hangingPunct="1"/>
            <a:r>
              <a:rPr lang="en-US" altLang="zh-CN" sz="4800" dirty="0">
                <a:solidFill>
                  <a:srgbClr val="FF0000"/>
                </a:solidFill>
              </a:rPr>
              <a:t>Chapter 4:  Threads &amp; Concurrency</a:t>
            </a:r>
            <a:r>
              <a:rPr lang="zh-CN" altLang="en-US" sz="4000" dirty="0">
                <a:solidFill>
                  <a:srgbClr val="FF0000"/>
                </a:solidFill>
                <a:ea typeface="宋体" pitchFamily="2" charset="-122"/>
              </a:rPr>
              <a:t>（线程和并发）</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defRPr/>
            </a:pPr>
            <a:r>
              <a:rPr lang="en-US" altLang="zh-CN" sz="3100" dirty="0">
                <a:solidFill>
                  <a:srgbClr val="FFC000"/>
                </a:solidFill>
                <a:latin typeface="Times New Roman" pitchFamily="18" charset="0"/>
                <a:ea typeface="楷体" pitchFamily="49" charset="-122"/>
                <a:cs typeface="Times New Roman" pitchFamily="18" charset="0"/>
              </a:rPr>
              <a:t> </a:t>
            </a:r>
            <a:r>
              <a:rPr lang="zh-CN" altLang="en-US" sz="3100" dirty="0">
                <a:solidFill>
                  <a:srgbClr val="FFC000"/>
                </a:solidFill>
                <a:latin typeface="Times New Roman" pitchFamily="18" charset="0"/>
                <a:ea typeface="楷体" pitchFamily="49" charset="-122"/>
                <a:cs typeface="Times New Roman" pitchFamily="18" charset="0"/>
              </a:rPr>
              <a:t>线程的特点</a:t>
            </a:r>
          </a:p>
        </p:txBody>
      </p:sp>
      <p:sp>
        <p:nvSpPr>
          <p:cNvPr id="419843" name="Rectangle 3"/>
          <p:cNvSpPr>
            <a:spLocks noGrp="1" noChangeArrowheads="1"/>
          </p:cNvSpPr>
          <p:nvPr>
            <p:ph idx="1"/>
          </p:nvPr>
        </p:nvSpPr>
        <p:spPr/>
        <p:txBody>
          <a:bodyPr/>
          <a:lstStyle/>
          <a:p>
            <a:pPr algn="just">
              <a:lnSpc>
                <a:spcPct val="120000"/>
              </a:lnSpc>
            </a:pPr>
            <a:r>
              <a:rPr lang="zh-CN" altLang="en-US" dirty="0">
                <a:latin typeface="宋体" pitchFamily="2" charset="-122"/>
              </a:rPr>
              <a:t>不拥有</a:t>
            </a:r>
            <a:r>
              <a:rPr lang="zh-CN" altLang="en-US" b="1" dirty="0">
                <a:solidFill>
                  <a:srgbClr val="FF0000"/>
                </a:solidFill>
                <a:latin typeface="宋体" pitchFamily="2" charset="-122"/>
              </a:rPr>
              <a:t>系统资源</a:t>
            </a:r>
            <a:r>
              <a:rPr lang="zh-CN" altLang="en-US" dirty="0">
                <a:latin typeface="宋体" pitchFamily="2" charset="-122"/>
              </a:rPr>
              <a:t>（只拥有少量的资源，资源是分配给进程） </a:t>
            </a:r>
          </a:p>
          <a:p>
            <a:pPr algn="just">
              <a:lnSpc>
                <a:spcPct val="120000"/>
              </a:lnSpc>
            </a:pPr>
            <a:r>
              <a:rPr lang="zh-CN" altLang="en-US" dirty="0">
                <a:latin typeface="宋体" pitchFamily="2" charset="-122"/>
              </a:rPr>
              <a:t>一个进程中的多个线程可并发执行</a:t>
            </a:r>
            <a:r>
              <a:rPr lang="zh-CN" altLang="en-US" sz="2000" dirty="0">
                <a:latin typeface="宋体" pitchFamily="2" charset="-122"/>
              </a:rPr>
              <a:t>（</a:t>
            </a:r>
            <a:r>
              <a:rPr lang="zh-CN" altLang="en-US" dirty="0">
                <a:latin typeface="宋体" pitchFamily="2" charset="-122"/>
              </a:rPr>
              <a:t>进程可创建线程执行同一程序的不同部分</a:t>
            </a:r>
            <a:r>
              <a:rPr lang="zh-CN" altLang="en-US" sz="2000" dirty="0">
                <a:latin typeface="宋体" pitchFamily="2" charset="-122"/>
              </a:rPr>
              <a:t>）</a:t>
            </a:r>
            <a:r>
              <a:rPr lang="zh-CN" altLang="en-US" dirty="0">
                <a:latin typeface="宋体" pitchFamily="2" charset="-122"/>
              </a:rPr>
              <a:t> </a:t>
            </a:r>
          </a:p>
          <a:p>
            <a:pPr algn="just">
              <a:lnSpc>
                <a:spcPct val="120000"/>
              </a:lnSpc>
            </a:pPr>
            <a:r>
              <a:rPr lang="zh-CN" altLang="en-US" dirty="0">
                <a:latin typeface="宋体" pitchFamily="2" charset="-122"/>
              </a:rPr>
              <a:t>系统开销小、切换快。（进程的多个线程都在进程的地址空间活动）</a:t>
            </a: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extLst>
      <p:ext uri="{BB962C8B-B14F-4D97-AF65-F5344CB8AC3E}">
        <p14:creationId xmlns:p14="http://schemas.microsoft.com/office/powerpoint/2010/main" val="2188429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ltLang="zh-CN" sz="3100" dirty="0">
                <a:solidFill>
                  <a:srgbClr val="FFC000"/>
                </a:solidFill>
                <a:latin typeface="Times New Roman" pitchFamily="18" charset="0"/>
                <a:ea typeface="楷体" pitchFamily="49" charset="-122"/>
                <a:cs typeface="Times New Roman" pitchFamily="18" charset="0"/>
              </a:rPr>
              <a:t>Single and Multithreaded Processes</a:t>
            </a:r>
          </a:p>
        </p:txBody>
      </p:sp>
      <p:sp>
        <p:nvSpPr>
          <p:cNvPr id="2" name="内容占位符 1"/>
          <p:cNvSpPr>
            <a:spLocks noGrp="1"/>
          </p:cNvSpPr>
          <p:nvPr>
            <p:ph idx="1"/>
          </p:nvPr>
        </p:nvSpPr>
        <p:spPr/>
        <p:txBody>
          <a:bodyPr/>
          <a:lstStyle/>
          <a:p>
            <a:endParaRPr lang="zh-CN" altLang="en-US"/>
          </a:p>
        </p:txBody>
      </p:sp>
      <p:pic>
        <p:nvPicPr>
          <p:cNvPr id="819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134" y="1213165"/>
            <a:ext cx="8281724" cy="501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solidFill>
                  <a:srgbClr val="FFC000"/>
                </a:solidFill>
                <a:ea typeface="楷体_GB2312" pitchFamily="49" charset="-122"/>
              </a:rPr>
              <a:t>Thread</a:t>
            </a:r>
          </a:p>
        </p:txBody>
      </p:sp>
      <p:sp>
        <p:nvSpPr>
          <p:cNvPr id="9219" name="Rectangle 3"/>
          <p:cNvSpPr>
            <a:spLocks noGrp="1" noChangeArrowheads="1"/>
          </p:cNvSpPr>
          <p:nvPr>
            <p:ph idx="1"/>
          </p:nvPr>
        </p:nvSpPr>
        <p:spPr/>
        <p:txBody>
          <a:bodyPr/>
          <a:lstStyle/>
          <a:p>
            <a:r>
              <a:rPr lang="en-US" altLang="zh-CN" sz="2900" b="1" dirty="0"/>
              <a:t>A thread </a:t>
            </a:r>
            <a:r>
              <a:rPr lang="en-US" altLang="zh-CN" sz="2900" b="1" dirty="0">
                <a:solidFill>
                  <a:srgbClr val="FF0000"/>
                </a:solidFill>
              </a:rPr>
              <a:t>shares with</a:t>
            </a:r>
            <a:r>
              <a:rPr lang="en-US" altLang="zh-CN" sz="2900" b="1" dirty="0"/>
              <a:t> threads belonging to the same process its:</a:t>
            </a:r>
            <a:r>
              <a:rPr lang="en-US" altLang="zh-CN" sz="2200" b="1" dirty="0"/>
              <a:t>     </a:t>
            </a:r>
            <a:endParaRPr lang="zh-CN" altLang="en-US" sz="2200" b="1" dirty="0"/>
          </a:p>
          <a:p>
            <a:pPr lvl="1"/>
            <a:r>
              <a:rPr lang="en-US" altLang="zh-CN" sz="2500" b="1" dirty="0">
                <a:solidFill>
                  <a:srgbClr val="0000CC"/>
                </a:solidFill>
              </a:rPr>
              <a:t>code section</a:t>
            </a:r>
            <a:endParaRPr lang="zh-CN" altLang="en-US" sz="2500" b="1" dirty="0">
              <a:solidFill>
                <a:srgbClr val="0000CC"/>
              </a:solidFill>
            </a:endParaRPr>
          </a:p>
          <a:p>
            <a:pPr lvl="1"/>
            <a:r>
              <a:rPr lang="en-US" altLang="zh-CN" sz="2500" b="1" dirty="0">
                <a:solidFill>
                  <a:srgbClr val="0000CC"/>
                </a:solidFill>
              </a:rPr>
              <a:t>data section</a:t>
            </a:r>
            <a:endParaRPr lang="zh-CN" altLang="en-US" sz="2500" b="1" dirty="0">
              <a:solidFill>
                <a:srgbClr val="0000CC"/>
              </a:solidFill>
            </a:endParaRPr>
          </a:p>
          <a:p>
            <a:pPr lvl="1"/>
            <a:r>
              <a:rPr lang="en-US" altLang="zh-CN" sz="2500" b="1" dirty="0">
                <a:solidFill>
                  <a:srgbClr val="0000CC"/>
                </a:solidFill>
              </a:rPr>
              <a:t>operating-system resources</a:t>
            </a:r>
            <a:endParaRPr lang="zh-CN" altLang="en-US" sz="2200" b="1" dirty="0">
              <a:solidFill>
                <a:srgbClr val="0000CC"/>
              </a:solidFill>
            </a:endParaRPr>
          </a:p>
          <a:p>
            <a:pPr>
              <a:buFont typeface="Monotype Sorts" pitchFamily="2" charset="2"/>
              <a:buNone/>
            </a:pPr>
            <a:r>
              <a:rPr lang="zh-CN" altLang="en-US" sz="2200" b="1" dirty="0"/>
              <a:t>   (</a:t>
            </a:r>
            <a:r>
              <a:rPr lang="en-US" altLang="zh-CN" sz="2200" b="1" dirty="0"/>
              <a:t>Process</a:t>
            </a:r>
            <a:r>
              <a:rPr lang="zh-CN" altLang="en-US" sz="2200" b="1" dirty="0"/>
              <a:t> </a:t>
            </a:r>
            <a:r>
              <a:rPr lang="en-US" altLang="zh-CN" sz="2200" b="1" dirty="0"/>
              <a:t>Have a virtual address space which holds the process image Protected access to processors, other processes, files, and I/O resources</a:t>
            </a:r>
            <a:r>
              <a:rPr lang="zh-CN" altLang="en-US" sz="2200" b="1" dirty="0"/>
              <a:t>)</a:t>
            </a:r>
            <a:endParaRPr lang="zh-CN" altLang="en-US" sz="2000" b="1" dirty="0"/>
          </a:p>
          <a:p>
            <a:r>
              <a:rPr lang="en-US" altLang="zh-CN" sz="2900" b="1" dirty="0"/>
              <a:t>A</a:t>
            </a:r>
            <a:r>
              <a:rPr lang="en-US" altLang="zh-CN" sz="2900" b="1" dirty="0">
                <a:solidFill>
                  <a:srgbClr val="FF0000"/>
                </a:solidFill>
              </a:rPr>
              <a:t> traditional </a:t>
            </a:r>
            <a:r>
              <a:rPr lang="en-US" altLang="zh-CN" sz="2900" b="1" dirty="0"/>
              <a:t>or </a:t>
            </a:r>
            <a:r>
              <a:rPr lang="en-US" altLang="zh-CN" sz="2900" b="1" i="1" dirty="0">
                <a:solidFill>
                  <a:srgbClr val="FF0000"/>
                </a:solidFill>
              </a:rPr>
              <a:t>heavyweight</a:t>
            </a:r>
            <a:r>
              <a:rPr lang="en-US" altLang="zh-CN" sz="2900" b="1" dirty="0">
                <a:solidFill>
                  <a:srgbClr val="FF0000"/>
                </a:solidFill>
              </a:rPr>
              <a:t> process</a:t>
            </a:r>
            <a:r>
              <a:rPr lang="en-US" altLang="zh-CN" sz="2900" b="1" dirty="0"/>
              <a:t> </a:t>
            </a:r>
            <a:r>
              <a:rPr lang="zh-CN" altLang="en-US" sz="2900" b="1" dirty="0">
                <a:ea typeface="宋体" pitchFamily="2" charset="-122"/>
              </a:rPr>
              <a:t>（重型线程）</a:t>
            </a:r>
            <a:r>
              <a:rPr lang="en-US" altLang="zh-CN" sz="2900" b="1" dirty="0"/>
              <a:t>is equal to a task with one thread</a:t>
            </a:r>
          </a:p>
          <a:p>
            <a:pPr>
              <a:buFont typeface="Monotype Sorts" pitchFamily="2" charset="2"/>
              <a:buNone/>
            </a:pPr>
            <a:r>
              <a:rPr lang="en-US" altLang="zh-CN" sz="2200" b="1" dirty="0"/>
              <a:t>  </a:t>
            </a:r>
            <a:endParaRPr lang="zh-CN" altLang="en-US" sz="2000" dirty="0"/>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5408"/>
            <a:ext cx="7769087" cy="585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112896" y="6293119"/>
            <a:ext cx="6485375" cy="369332"/>
          </a:xfrm>
          <a:prstGeom prst="rect">
            <a:avLst/>
          </a:prstGeom>
        </p:spPr>
        <p:txBody>
          <a:bodyPr wrap="square">
            <a:spAutoFit/>
          </a:bodyPr>
          <a:lstStyle/>
          <a:p>
            <a:r>
              <a:rPr lang="en-US" altLang="zh-CN" b="0" dirty="0"/>
              <a:t>Four threads executing in a process (Linux/x86-32)</a:t>
            </a:r>
            <a:endParaRPr lang="zh-CN" altLang="en-US" dirty="0"/>
          </a:p>
        </p:txBody>
      </p:sp>
    </p:spTree>
    <p:extLst>
      <p:ext uri="{BB962C8B-B14F-4D97-AF65-F5344CB8AC3E}">
        <p14:creationId xmlns:p14="http://schemas.microsoft.com/office/powerpoint/2010/main" val="742031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zh-CN">
                <a:ea typeface="楷体_GB2312" pitchFamily="49" charset="-122"/>
              </a:rPr>
              <a:t> </a:t>
            </a:r>
            <a:r>
              <a:rPr lang="en-US" altLang="zh-CN"/>
              <a:t>Benefits</a:t>
            </a:r>
          </a:p>
        </p:txBody>
      </p:sp>
      <p:sp>
        <p:nvSpPr>
          <p:cNvPr id="11267" name="Rectangle 3"/>
          <p:cNvSpPr>
            <a:spLocks noGrp="1" noChangeArrowheads="1"/>
          </p:cNvSpPr>
          <p:nvPr>
            <p:ph idx="1"/>
          </p:nvPr>
        </p:nvSpPr>
        <p:spPr/>
        <p:txBody>
          <a:bodyPr/>
          <a:lstStyle/>
          <a:p>
            <a:r>
              <a:rPr lang="zh-CN" altLang="en-US" b="1" dirty="0">
                <a:latin typeface="宋体" pitchFamily="2" charset="-122"/>
              </a:rPr>
              <a:t>创建一个新线程花费时间少</a:t>
            </a:r>
            <a:r>
              <a:rPr lang="zh-CN" altLang="en-US" dirty="0">
                <a:latin typeface="宋体" pitchFamily="2" charset="-122"/>
              </a:rPr>
              <a:t>（结束亦如此）</a:t>
            </a:r>
          </a:p>
          <a:p>
            <a:r>
              <a:rPr lang="zh-CN" altLang="en-US" b="1" dirty="0">
                <a:latin typeface="楷体_GB2312" pitchFamily="49" charset="-122"/>
              </a:rPr>
              <a:t>两个线程的切换花费时间少</a:t>
            </a:r>
          </a:p>
          <a:p>
            <a:pPr>
              <a:buNone/>
            </a:pPr>
            <a:r>
              <a:rPr lang="zh-CN" altLang="en-US" dirty="0">
                <a:latin typeface="楷体_GB2312" pitchFamily="49" charset="-122"/>
              </a:rPr>
              <a:t> （如果机器设有</a:t>
            </a:r>
            <a:r>
              <a:rPr lang="zh-CN" altLang="en-US" dirty="0"/>
              <a:t>“</a:t>
            </a:r>
            <a:r>
              <a:rPr lang="zh-CN" altLang="en-US" dirty="0">
                <a:latin typeface="楷体_GB2312" pitchFamily="49" charset="-122"/>
              </a:rPr>
              <a:t>存储</a:t>
            </a:r>
            <a:r>
              <a:rPr lang="en-US" altLang="zh-CN" dirty="0">
                <a:latin typeface="楷体_GB2312" pitchFamily="49" charset="-122"/>
              </a:rPr>
              <a:t>[</a:t>
            </a:r>
            <a:r>
              <a:rPr lang="zh-CN" altLang="en-US" dirty="0">
                <a:latin typeface="楷体_GB2312" pitchFamily="49" charset="-122"/>
              </a:rPr>
              <a:t>恢复</a:t>
            </a:r>
            <a:r>
              <a:rPr lang="en-US" altLang="zh-CN" dirty="0">
                <a:latin typeface="楷体_GB2312" pitchFamily="49" charset="-122"/>
              </a:rPr>
              <a:t>]</a:t>
            </a:r>
            <a:r>
              <a:rPr lang="zh-CN" altLang="en-US" dirty="0">
                <a:latin typeface="楷体_GB2312" pitchFamily="49" charset="-122"/>
              </a:rPr>
              <a:t>所有寄存器</a:t>
            </a:r>
            <a:r>
              <a:rPr lang="zh-CN" altLang="en-US" dirty="0"/>
              <a:t>”</a:t>
            </a:r>
            <a:r>
              <a:rPr lang="zh-CN" altLang="en-US" dirty="0">
                <a:latin typeface="楷体_GB2312" pitchFamily="49" charset="-122"/>
              </a:rPr>
              <a:t>指令，则整个切换过程用几条指令即可完成）</a:t>
            </a:r>
          </a:p>
          <a:p>
            <a:r>
              <a:rPr lang="zh-CN" altLang="en-US" dirty="0">
                <a:latin typeface="楷体_GB2312" pitchFamily="49" charset="-122"/>
              </a:rPr>
              <a:t>因为同一进程内的</a:t>
            </a:r>
            <a:r>
              <a:rPr lang="zh-CN" altLang="en-US" b="1" dirty="0">
                <a:latin typeface="楷体_GB2312" pitchFamily="49" charset="-122"/>
              </a:rPr>
              <a:t>线程共享内存和文件</a:t>
            </a:r>
            <a:r>
              <a:rPr lang="zh-CN" altLang="en-US" dirty="0">
                <a:latin typeface="楷体_GB2312" pitchFamily="49" charset="-122"/>
              </a:rPr>
              <a:t>，因此它们之间相互通信无须调用内核</a:t>
            </a:r>
          </a:p>
          <a:p>
            <a:r>
              <a:rPr lang="zh-CN" altLang="en-US" b="1" dirty="0">
                <a:latin typeface="楷体_GB2312" pitchFamily="49" charset="-122"/>
              </a:rPr>
              <a:t>适合多处理机系统</a:t>
            </a:r>
          </a:p>
          <a:p>
            <a:pPr>
              <a:lnSpc>
                <a:spcPct val="90000"/>
              </a:lnSpc>
            </a:pPr>
            <a:endParaRPr lang="en-US" altLang="zh-CN" sz="2500" b="1" dirty="0"/>
          </a:p>
        </p:txBody>
      </p:sp>
      <p:sp>
        <p:nvSpPr>
          <p:cNvPr id="11268" name="Text Box 4"/>
          <p:cNvSpPr txBox="1">
            <a:spLocks noChangeArrowheads="1"/>
          </p:cNvSpPr>
          <p:nvPr/>
        </p:nvSpPr>
        <p:spPr bwMode="auto">
          <a:xfrm>
            <a:off x="2756695" y="171451"/>
            <a:ext cx="352107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060" tIns="56030" rIns="112060" bIns="56030" anchor="ctr"/>
          <a:lstStyle>
            <a:lvl1pPr>
              <a:defRPr kumimoji="1" sz="3900">
                <a:solidFill>
                  <a:schemeClr val="tx1"/>
                </a:solidFill>
                <a:latin typeface="Helvetica" pitchFamily="34" charset="0"/>
                <a:ea typeface="MS PGothic" pitchFamily="34" charset="-128"/>
              </a:defRPr>
            </a:lvl1pPr>
            <a:lvl2pPr marL="742950" indent="-285750">
              <a:defRPr kumimoji="1" sz="3400">
                <a:solidFill>
                  <a:schemeClr val="tx1"/>
                </a:solidFill>
                <a:latin typeface="Helvetica" pitchFamily="34" charset="0"/>
                <a:ea typeface="MS PGothic" pitchFamily="34" charset="-128"/>
              </a:defRPr>
            </a:lvl2pPr>
            <a:lvl3pPr marL="1143000" indent="-228600">
              <a:defRPr kumimoji="1" sz="2900">
                <a:solidFill>
                  <a:schemeClr val="tx1"/>
                </a:solidFill>
                <a:latin typeface="Helvetica" pitchFamily="34" charset="0"/>
                <a:ea typeface="MS PGothic" pitchFamily="34" charset="-128"/>
              </a:defRPr>
            </a:lvl3pPr>
            <a:lvl4pPr marL="1600200" indent="-228600">
              <a:defRPr kumimoji="1" sz="2500">
                <a:solidFill>
                  <a:schemeClr val="tx1"/>
                </a:solidFill>
                <a:latin typeface="Helvetica" pitchFamily="34" charset="0"/>
                <a:ea typeface="MS PGothic" pitchFamily="34" charset="-128"/>
              </a:defRPr>
            </a:lvl4pPr>
            <a:lvl5pPr marL="2057400" indent="-228600">
              <a:defRPr kumimoji="1" sz="2500">
                <a:solidFill>
                  <a:schemeClr val="tx1"/>
                </a:solidFill>
                <a:latin typeface="Helvetica" pitchFamily="34" charset="0"/>
                <a:ea typeface="MS PGothic" pitchFamily="34" charset="-128"/>
              </a:defRPr>
            </a:lvl5pPr>
            <a:lvl6pPr marL="2514600" indent="-228600">
              <a:defRPr kumimoji="1" sz="2500">
                <a:solidFill>
                  <a:schemeClr val="tx1"/>
                </a:solidFill>
                <a:latin typeface="Helvetica" pitchFamily="34" charset="0"/>
                <a:ea typeface="MS PGothic" pitchFamily="34" charset="-128"/>
              </a:defRPr>
            </a:lvl6pPr>
            <a:lvl7pPr marL="2971800" indent="-228600">
              <a:defRPr kumimoji="1" sz="2500">
                <a:solidFill>
                  <a:schemeClr val="tx1"/>
                </a:solidFill>
                <a:latin typeface="Helvetica" pitchFamily="34" charset="0"/>
                <a:ea typeface="MS PGothic" pitchFamily="34" charset="-128"/>
              </a:defRPr>
            </a:lvl7pPr>
            <a:lvl8pPr marL="3429000" indent="-228600">
              <a:defRPr kumimoji="1" sz="2500">
                <a:solidFill>
                  <a:schemeClr val="tx1"/>
                </a:solidFill>
                <a:latin typeface="Helvetica" pitchFamily="34" charset="0"/>
                <a:ea typeface="MS PGothic" pitchFamily="34" charset="-128"/>
              </a:defRPr>
            </a:lvl8pPr>
            <a:lvl9pPr marL="3886200" indent="-228600">
              <a:defRPr kumimoji="1" sz="2500">
                <a:solidFill>
                  <a:schemeClr val="tx1"/>
                </a:solidFill>
                <a:latin typeface="Helvetica" pitchFamily="34" charset="0"/>
                <a:ea typeface="MS PGothic" pitchFamily="34" charset="-128"/>
              </a:defRPr>
            </a:lvl9pPr>
          </a:lstStyle>
          <a:p>
            <a:pPr algn="ctr"/>
            <a:endParaRPr lang="zh-CN" altLang="en-US" sz="3200">
              <a:solidFill>
                <a:schemeClr val="tx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1026"/>
          <p:cNvSpPr>
            <a:spLocks noGrp="1" noChangeArrowheads="1"/>
          </p:cNvSpPr>
          <p:nvPr>
            <p:ph type="title"/>
          </p:nvPr>
        </p:nvSpPr>
        <p:spPr/>
        <p:txBody>
          <a:bodyPr/>
          <a:lstStyle/>
          <a:p>
            <a:pPr>
              <a:defRPr/>
            </a:pPr>
            <a:r>
              <a:rPr lang="en-US" altLang="zh-CN" dirty="0">
                <a:effectLst>
                  <a:outerShdw blurRad="38100" dist="38100" dir="2700000" algn="tl">
                    <a:srgbClr val="FFFFFF"/>
                  </a:outerShdw>
                </a:effectLst>
                <a:latin typeface="楷体" pitchFamily="49" charset="-122"/>
                <a:ea typeface="楷体" pitchFamily="49" charset="-122"/>
              </a:rPr>
              <a:t> </a:t>
            </a:r>
            <a:r>
              <a:rPr lang="zh-CN" altLang="en-US" dirty="0">
                <a:effectLst>
                  <a:outerShdw blurRad="38100" dist="38100" dir="2700000" algn="tl">
                    <a:srgbClr val="FFFFFF"/>
                  </a:outerShdw>
                </a:effectLst>
                <a:latin typeface="楷体" pitchFamily="49" charset="-122"/>
                <a:ea typeface="楷体" pitchFamily="49" charset="-122"/>
              </a:rPr>
              <a:t>例子</a:t>
            </a:r>
            <a:r>
              <a:rPr lang="en-US" altLang="zh-CN" dirty="0">
                <a:effectLst>
                  <a:outerShdw blurRad="38100" dist="38100" dir="2700000" algn="tl">
                    <a:srgbClr val="FFFFFF"/>
                  </a:outerShdw>
                </a:effectLst>
                <a:latin typeface="楷体" pitchFamily="49" charset="-122"/>
                <a:ea typeface="楷体" pitchFamily="49" charset="-122"/>
              </a:rPr>
              <a:t>1</a:t>
            </a:r>
            <a:r>
              <a:rPr lang="zh-CN" altLang="en-US" dirty="0">
                <a:effectLst>
                  <a:outerShdw blurRad="38100" dist="38100" dir="2700000" algn="tl">
                    <a:srgbClr val="FFFFFF"/>
                  </a:outerShdw>
                </a:effectLst>
                <a:latin typeface="楷体" pitchFamily="49" charset="-122"/>
                <a:ea typeface="楷体" pitchFamily="49" charset="-122"/>
              </a:rPr>
              <a:t>：</a:t>
            </a:r>
          </a:p>
        </p:txBody>
      </p:sp>
      <p:sp>
        <p:nvSpPr>
          <p:cNvPr id="46083" name="Rectangle 1027"/>
          <p:cNvSpPr>
            <a:spLocks noGrp="1" noChangeArrowheads="1"/>
          </p:cNvSpPr>
          <p:nvPr>
            <p:ph idx="1"/>
          </p:nvPr>
        </p:nvSpPr>
        <p:spPr>
          <a:noFill/>
        </p:spPr>
        <p:txBody>
          <a:bodyPr/>
          <a:lstStyle/>
          <a:p>
            <a:r>
              <a:rPr lang="en-US" altLang="zh-CN" dirty="0">
                <a:latin typeface="楷体_GB2312" pitchFamily="49" charset="-122"/>
              </a:rPr>
              <a:t> LAN</a:t>
            </a:r>
            <a:r>
              <a:rPr lang="zh-CN" altLang="en-US" dirty="0">
                <a:latin typeface="楷体_GB2312" pitchFamily="49" charset="-122"/>
              </a:rPr>
              <a:t>中的一个文件服务器，在一段时间内需要处理几个文件请求</a:t>
            </a:r>
          </a:p>
          <a:p>
            <a:pPr lvl="1"/>
            <a:r>
              <a:rPr lang="zh-CN" altLang="en-US" sz="2400" dirty="0">
                <a:latin typeface="楷体_GB2312" pitchFamily="49" charset="-122"/>
              </a:rPr>
              <a:t>有效的方法是：为每一个请求创建一个线程</a:t>
            </a:r>
          </a:p>
          <a:p>
            <a:pPr lvl="1"/>
            <a:r>
              <a:rPr lang="zh-CN" altLang="en-US" sz="2400" dirty="0">
                <a:latin typeface="楷体_GB2312" pitchFamily="49" charset="-122"/>
              </a:rPr>
              <a:t>在一个</a:t>
            </a:r>
            <a:r>
              <a:rPr lang="en-US" altLang="zh-CN" sz="2400" dirty="0">
                <a:latin typeface="楷体_GB2312" pitchFamily="49" charset="-122"/>
              </a:rPr>
              <a:t>SMP</a:t>
            </a:r>
            <a:r>
              <a:rPr lang="zh-CN" altLang="en-US" sz="2400" dirty="0">
                <a:latin typeface="楷体_GB2312" pitchFamily="49" charset="-122"/>
              </a:rPr>
              <a:t>机器上：多个线程可以同时在不同的处理器上运行</a:t>
            </a:r>
          </a:p>
        </p:txBody>
      </p:sp>
    </p:spTree>
    <p:extLst>
      <p:ext uri="{BB962C8B-B14F-4D97-AF65-F5344CB8AC3E}">
        <p14:creationId xmlns:p14="http://schemas.microsoft.com/office/powerpoint/2010/main" val="1848463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pPr>
              <a:defRPr/>
            </a:pPr>
            <a:r>
              <a:rPr lang="zh-CN" altLang="en-US" dirty="0">
                <a:effectLst>
                  <a:outerShdw blurRad="38100" dist="38100" dir="2700000" algn="tl">
                    <a:srgbClr val="FFFFFF"/>
                  </a:outerShdw>
                </a:effectLst>
                <a:latin typeface="楷体" pitchFamily="49" charset="-122"/>
                <a:ea typeface="楷体" pitchFamily="49" charset="-122"/>
              </a:rPr>
              <a:t>例子</a:t>
            </a:r>
            <a:r>
              <a:rPr lang="en-US" altLang="zh-CN" dirty="0">
                <a:effectLst>
                  <a:outerShdw blurRad="38100" dist="38100" dir="2700000" algn="tl">
                    <a:srgbClr val="FFFFFF"/>
                  </a:outerShdw>
                </a:effectLst>
                <a:latin typeface="楷体" pitchFamily="49" charset="-122"/>
                <a:ea typeface="楷体" pitchFamily="49" charset="-122"/>
              </a:rPr>
              <a:t>2</a:t>
            </a:r>
            <a:r>
              <a:rPr lang="zh-CN" altLang="en-US" dirty="0">
                <a:effectLst>
                  <a:outerShdw blurRad="38100" dist="38100" dir="2700000" algn="tl">
                    <a:srgbClr val="FFFFFF"/>
                  </a:outerShdw>
                </a:effectLst>
                <a:latin typeface="楷体" pitchFamily="49" charset="-122"/>
                <a:ea typeface="楷体" pitchFamily="49" charset="-122"/>
              </a:rPr>
              <a:t>：</a:t>
            </a:r>
          </a:p>
        </p:txBody>
      </p:sp>
      <p:sp>
        <p:nvSpPr>
          <p:cNvPr id="47107" name="Rectangle 3"/>
          <p:cNvSpPr>
            <a:spLocks noGrp="1" noChangeArrowheads="1"/>
          </p:cNvSpPr>
          <p:nvPr>
            <p:ph idx="1"/>
          </p:nvPr>
        </p:nvSpPr>
        <p:spPr>
          <a:noFill/>
        </p:spPr>
        <p:txBody>
          <a:bodyPr/>
          <a:lstStyle/>
          <a:p>
            <a:r>
              <a:rPr lang="zh-CN" altLang="en-US" dirty="0">
                <a:latin typeface="宋体" pitchFamily="2" charset="-122"/>
              </a:rPr>
              <a:t>一个线程显示菜单，并读入用户输入；另一个线程执行用户命令</a:t>
            </a:r>
          </a:p>
          <a:p>
            <a:pPr lvl="1"/>
            <a:r>
              <a:rPr lang="zh-CN" altLang="en-US" sz="2800" dirty="0">
                <a:latin typeface="宋体" pitchFamily="2" charset="-122"/>
              </a:rPr>
              <a:t> </a:t>
            </a:r>
            <a:r>
              <a:rPr lang="zh-CN" altLang="en-US" sz="2400" dirty="0">
                <a:latin typeface="宋体" pitchFamily="2" charset="-122"/>
              </a:rPr>
              <a:t>考虑一个应用：由几个独立部分组成，这几个部分不需要顺序执行，则每个部分可以以线程方式实现</a:t>
            </a:r>
          </a:p>
          <a:p>
            <a:pPr lvl="1"/>
            <a:r>
              <a:rPr lang="zh-CN" altLang="en-US" sz="2400" dirty="0">
                <a:latin typeface="宋体" pitchFamily="2" charset="-122"/>
              </a:rPr>
              <a:t>  当一个线程因</a:t>
            </a:r>
            <a:r>
              <a:rPr lang="en-US" altLang="zh-CN" sz="2400" dirty="0">
                <a:latin typeface="宋体" pitchFamily="2" charset="-122"/>
              </a:rPr>
              <a:t>I/O</a:t>
            </a:r>
            <a:r>
              <a:rPr lang="zh-CN" altLang="en-US" sz="2400" dirty="0">
                <a:latin typeface="宋体" pitchFamily="2" charset="-122"/>
              </a:rPr>
              <a:t>阻塞时，可以切换到同一应用的另一个线程</a:t>
            </a:r>
          </a:p>
        </p:txBody>
      </p:sp>
      <p:sp>
        <p:nvSpPr>
          <p:cNvPr id="4" name="Text Box 4"/>
          <p:cNvSpPr txBox="1">
            <a:spLocks noChangeArrowheads="1"/>
          </p:cNvSpPr>
          <p:nvPr/>
        </p:nvSpPr>
        <p:spPr bwMode="auto">
          <a:xfrm>
            <a:off x="3124995" y="5280025"/>
            <a:ext cx="47466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060" tIns="56030" rIns="112060" bIns="56030">
            <a:spAutoFit/>
          </a:bodyPr>
          <a:lstStyle>
            <a:lvl1pPr>
              <a:defRPr kumimoji="1" sz="3900">
                <a:solidFill>
                  <a:schemeClr val="tx1"/>
                </a:solidFill>
                <a:latin typeface="Helvetica" pitchFamily="34" charset="0"/>
                <a:ea typeface="MS PGothic" pitchFamily="34" charset="-128"/>
              </a:defRPr>
            </a:lvl1pPr>
            <a:lvl2pPr marL="742950" indent="-285750">
              <a:defRPr kumimoji="1" sz="3400">
                <a:solidFill>
                  <a:schemeClr val="tx1"/>
                </a:solidFill>
                <a:latin typeface="Helvetica" pitchFamily="34" charset="0"/>
                <a:ea typeface="MS PGothic" pitchFamily="34" charset="-128"/>
              </a:defRPr>
            </a:lvl2pPr>
            <a:lvl3pPr marL="1143000" indent="-228600">
              <a:defRPr kumimoji="1" sz="2900">
                <a:solidFill>
                  <a:schemeClr val="tx1"/>
                </a:solidFill>
                <a:latin typeface="Helvetica" pitchFamily="34" charset="0"/>
                <a:ea typeface="MS PGothic" pitchFamily="34" charset="-128"/>
              </a:defRPr>
            </a:lvl3pPr>
            <a:lvl4pPr marL="1600200" indent="-228600">
              <a:defRPr kumimoji="1" sz="2500">
                <a:solidFill>
                  <a:schemeClr val="tx1"/>
                </a:solidFill>
                <a:latin typeface="Helvetica" pitchFamily="34" charset="0"/>
                <a:ea typeface="MS PGothic" pitchFamily="34" charset="-128"/>
              </a:defRPr>
            </a:lvl4pPr>
            <a:lvl5pPr marL="2057400" indent="-228600">
              <a:defRPr kumimoji="1" sz="2500">
                <a:solidFill>
                  <a:schemeClr val="tx1"/>
                </a:solidFill>
                <a:latin typeface="Helvetica" pitchFamily="34" charset="0"/>
                <a:ea typeface="MS PGothic" pitchFamily="34" charset="-128"/>
              </a:defRPr>
            </a:lvl5pPr>
            <a:lvl6pPr marL="2514600" indent="-228600">
              <a:defRPr kumimoji="1" sz="2500">
                <a:solidFill>
                  <a:schemeClr val="tx1"/>
                </a:solidFill>
                <a:latin typeface="Helvetica" pitchFamily="34" charset="0"/>
                <a:ea typeface="MS PGothic" pitchFamily="34" charset="-128"/>
              </a:defRPr>
            </a:lvl6pPr>
            <a:lvl7pPr marL="2971800" indent="-228600">
              <a:defRPr kumimoji="1" sz="2500">
                <a:solidFill>
                  <a:schemeClr val="tx1"/>
                </a:solidFill>
                <a:latin typeface="Helvetica" pitchFamily="34" charset="0"/>
                <a:ea typeface="MS PGothic" pitchFamily="34" charset="-128"/>
              </a:defRPr>
            </a:lvl7pPr>
            <a:lvl8pPr marL="3429000" indent="-228600">
              <a:defRPr kumimoji="1" sz="2500">
                <a:solidFill>
                  <a:schemeClr val="tx1"/>
                </a:solidFill>
                <a:latin typeface="Helvetica" pitchFamily="34" charset="0"/>
                <a:ea typeface="MS PGothic" pitchFamily="34" charset="-128"/>
              </a:defRPr>
            </a:lvl8pPr>
            <a:lvl9pPr marL="3886200" indent="-228600">
              <a:defRPr kumimoji="1" sz="2500">
                <a:solidFill>
                  <a:schemeClr val="tx1"/>
                </a:solidFill>
                <a:latin typeface="Helvetica" pitchFamily="34" charset="0"/>
                <a:ea typeface="MS PGothic" pitchFamily="34" charset="-128"/>
              </a:defRPr>
            </a:lvl9pPr>
          </a:lstStyle>
          <a:p>
            <a:pPr>
              <a:spcBef>
                <a:spcPct val="50000"/>
              </a:spcBef>
            </a:pPr>
            <a:r>
              <a:rPr kumimoji="0" lang="en-US" altLang="zh-CN" sz="2200" dirty="0">
                <a:latin typeface="Verdana" pitchFamily="34" charset="0"/>
                <a:ea typeface="宋体" pitchFamily="2" charset="-122"/>
              </a:rPr>
              <a:t>Example</a:t>
            </a:r>
            <a:r>
              <a:rPr kumimoji="0" lang="zh-CN" altLang="en-US" sz="2200" dirty="0">
                <a:latin typeface="Verdana" pitchFamily="34" charset="0"/>
                <a:ea typeface="宋体" pitchFamily="2" charset="-122"/>
              </a:rPr>
              <a:t>：</a:t>
            </a:r>
            <a:r>
              <a:rPr kumimoji="0" lang="en-US" altLang="zh-CN" sz="2200" dirty="0">
                <a:latin typeface="Verdana" pitchFamily="34" charset="0"/>
                <a:ea typeface="宋体" pitchFamily="2" charset="-122"/>
                <a:hlinkClick r:id="rId2" action="ppaction://hlinkfile"/>
              </a:rPr>
              <a:t>createthread.cpp</a:t>
            </a:r>
            <a:r>
              <a:rPr kumimoji="0" lang="en-US" altLang="zh-CN" sz="2200" dirty="0">
                <a:latin typeface="Verdana" pitchFamily="34" charset="0"/>
                <a:ea typeface="宋体" pitchFamily="2" charset="-122"/>
              </a:rPr>
              <a:t> </a:t>
            </a:r>
          </a:p>
        </p:txBody>
      </p:sp>
    </p:spTree>
    <p:extLst>
      <p:ext uri="{BB962C8B-B14F-4D97-AF65-F5344CB8AC3E}">
        <p14:creationId xmlns:p14="http://schemas.microsoft.com/office/powerpoint/2010/main" val="163137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4.2 Multicore Programming</a:t>
            </a:r>
            <a:endParaRPr lang="zh-CN" altLang="en-US" sz="4156" dirty="0">
              <a:cs typeface="ＭＳ Ｐゴシック" charset="-128"/>
            </a:endParaRPr>
          </a:p>
        </p:txBody>
      </p:sp>
    </p:spTree>
    <p:extLst>
      <p:ext uri="{BB962C8B-B14F-4D97-AF65-F5344CB8AC3E}">
        <p14:creationId xmlns:p14="http://schemas.microsoft.com/office/powerpoint/2010/main" val="376398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zh-CN"/>
              <a:t>Multicore Programming</a:t>
            </a:r>
          </a:p>
        </p:txBody>
      </p:sp>
      <p:sp>
        <p:nvSpPr>
          <p:cNvPr id="12291" name="Content Placeholder 2"/>
          <p:cNvSpPr>
            <a:spLocks noGrp="1"/>
          </p:cNvSpPr>
          <p:nvPr>
            <p:ph idx="1"/>
          </p:nvPr>
        </p:nvSpPr>
        <p:spPr/>
        <p:txBody>
          <a:bodyPr/>
          <a:lstStyle/>
          <a:p>
            <a:r>
              <a:rPr lang="en-US" altLang="zh-CN" sz="2900" dirty="0">
                <a:solidFill>
                  <a:srgbClr val="FF0000"/>
                </a:solidFill>
              </a:rPr>
              <a:t>Multicore systems</a:t>
            </a:r>
            <a:r>
              <a:rPr lang="en-US" altLang="zh-CN" sz="2900" dirty="0"/>
              <a:t> putting pressure on programmers, challenges include</a:t>
            </a:r>
          </a:p>
          <a:p>
            <a:pPr lvl="1"/>
            <a:r>
              <a:rPr lang="en-US" altLang="zh-CN" sz="2500" dirty="0"/>
              <a:t>Dividing activities</a:t>
            </a:r>
          </a:p>
          <a:p>
            <a:pPr lvl="1"/>
            <a:r>
              <a:rPr lang="en-US" altLang="zh-CN" sz="2500" dirty="0"/>
              <a:t>Balance</a:t>
            </a:r>
          </a:p>
          <a:p>
            <a:pPr lvl="1"/>
            <a:r>
              <a:rPr lang="en-US" altLang="zh-CN" sz="2500" dirty="0"/>
              <a:t>Data splitting</a:t>
            </a:r>
          </a:p>
          <a:p>
            <a:pPr lvl="1"/>
            <a:r>
              <a:rPr lang="en-US" altLang="zh-CN" sz="2500" dirty="0"/>
              <a:t>Data dependency</a:t>
            </a:r>
          </a:p>
          <a:p>
            <a:pPr lvl="1"/>
            <a:r>
              <a:rPr lang="en-US" altLang="zh-CN" sz="2500" dirty="0"/>
              <a:t>Testing and debugging</a:t>
            </a:r>
          </a:p>
          <a:p>
            <a:pPr lvl="1"/>
            <a:endParaRPr lang="zh-CN" altLang="en-US" sz="2200" dirty="0"/>
          </a:p>
        </p:txBody>
      </p:sp>
      <p:grpSp>
        <p:nvGrpSpPr>
          <p:cNvPr id="12292" name="组合 8"/>
          <p:cNvGrpSpPr>
            <a:grpSpLocks/>
          </p:cNvGrpSpPr>
          <p:nvPr/>
        </p:nvGrpSpPr>
        <p:grpSpPr bwMode="auto">
          <a:xfrm>
            <a:off x="6750845" y="2212976"/>
            <a:ext cx="4306887" cy="3978275"/>
            <a:chOff x="4625289" y="1814513"/>
            <a:chExt cx="3791636" cy="3828126"/>
          </a:xfrm>
        </p:grpSpPr>
        <p:graphicFrame>
          <p:nvGraphicFramePr>
            <p:cNvPr id="12293" name="Object 5"/>
            <p:cNvGraphicFramePr>
              <a:graphicFrameLocks noChangeAspect="1"/>
            </p:cNvGraphicFramePr>
            <p:nvPr/>
          </p:nvGraphicFramePr>
          <p:xfrm>
            <a:off x="4679950" y="1974850"/>
            <a:ext cx="2128838" cy="1617663"/>
          </p:xfrm>
          <a:graphic>
            <a:graphicData uri="http://schemas.openxmlformats.org/presentationml/2006/ole">
              <mc:AlternateContent xmlns:mc="http://schemas.openxmlformats.org/markup-compatibility/2006">
                <mc:Choice xmlns:v="urn:schemas-microsoft-com:vml" Requires="v">
                  <p:oleObj spid="_x0000_s12462" name="Paint Shop Pro Image" r:id="rId4" imgW="5082927" imgH="5219512" progId="PaintShopPro">
                    <p:embed/>
                  </p:oleObj>
                </mc:Choice>
                <mc:Fallback>
                  <p:oleObj name="Paint Shop Pro Image" r:id="rId4" imgW="5082927" imgH="5219512" progId="PaintShopPro">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950" y="1974850"/>
                          <a:ext cx="2128838" cy="161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6"/>
            <p:cNvGraphicFramePr>
              <a:graphicFrameLocks noChangeAspect="1"/>
            </p:cNvGraphicFramePr>
            <p:nvPr/>
          </p:nvGraphicFramePr>
          <p:xfrm>
            <a:off x="4625289" y="4163089"/>
            <a:ext cx="3429000" cy="1479550"/>
          </p:xfrm>
          <a:graphic>
            <a:graphicData uri="http://schemas.openxmlformats.org/presentationml/2006/ole">
              <mc:AlternateContent xmlns:mc="http://schemas.openxmlformats.org/markup-compatibility/2006">
                <mc:Choice xmlns:v="urn:schemas-microsoft-com:vml" Requires="v">
                  <p:oleObj spid="_x0000_s12463" name="Paint Shop Pro Image" r:id="rId6" imgW="9912195" imgH="5775610" progId="PaintShopPro">
                    <p:embed/>
                  </p:oleObj>
                </mc:Choice>
                <mc:Fallback>
                  <p:oleObj name="Paint Shop Pro Image" r:id="rId6" imgW="9912195" imgH="5775610" progId="PaintShopPro">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289" y="4163089"/>
                          <a:ext cx="34290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5" name="Line 7"/>
            <p:cNvSpPr>
              <a:spLocks noChangeShapeType="1"/>
            </p:cNvSpPr>
            <p:nvPr/>
          </p:nvSpPr>
          <p:spPr bwMode="auto">
            <a:xfrm flipH="1">
              <a:off x="7140575" y="3589338"/>
              <a:ext cx="304800" cy="6762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2296" name="Freeform 8"/>
            <p:cNvSpPr>
              <a:spLocks/>
            </p:cNvSpPr>
            <p:nvPr/>
          </p:nvSpPr>
          <p:spPr bwMode="auto">
            <a:xfrm>
              <a:off x="6737350" y="1814513"/>
              <a:ext cx="546100" cy="196850"/>
            </a:xfrm>
            <a:custGeom>
              <a:avLst/>
              <a:gdLst>
                <a:gd name="T0" fmla="*/ 2147483647 w 344"/>
                <a:gd name="T1" fmla="*/ 2147483647 h 168"/>
                <a:gd name="T2" fmla="*/ 2147483647 w 344"/>
                <a:gd name="T3" fmla="*/ 2147483647 h 168"/>
                <a:gd name="T4" fmla="*/ 0 w 344"/>
                <a:gd name="T5" fmla="*/ 2147483647 h 168"/>
                <a:gd name="T6" fmla="*/ 0 60000 65536"/>
                <a:gd name="T7" fmla="*/ 0 60000 65536"/>
                <a:gd name="T8" fmla="*/ 0 60000 65536"/>
                <a:gd name="T9" fmla="*/ 0 w 344"/>
                <a:gd name="T10" fmla="*/ 0 h 168"/>
                <a:gd name="T11" fmla="*/ 344 w 344"/>
                <a:gd name="T12" fmla="*/ 168 h 168"/>
              </a:gdLst>
              <a:ahLst/>
              <a:cxnLst>
                <a:cxn ang="T6">
                  <a:pos x="T0" y="T1"/>
                </a:cxn>
                <a:cxn ang="T7">
                  <a:pos x="T2" y="T3"/>
                </a:cxn>
                <a:cxn ang="T8">
                  <a:pos x="T4" y="T5"/>
                </a:cxn>
              </a:cxnLst>
              <a:rect l="T9" t="T10" r="T11" b="T12"/>
              <a:pathLst>
                <a:path w="344" h="168">
                  <a:moveTo>
                    <a:pt x="336" y="168"/>
                  </a:moveTo>
                  <a:cubicBezTo>
                    <a:pt x="340" y="108"/>
                    <a:pt x="344" y="48"/>
                    <a:pt x="288" y="24"/>
                  </a:cubicBezTo>
                  <a:cubicBezTo>
                    <a:pt x="232" y="0"/>
                    <a:pt x="116" y="12"/>
                    <a:pt x="0" y="24"/>
                  </a:cubicBezTo>
                </a:path>
              </a:pathLst>
            </a:custGeom>
            <a:noFill/>
            <a:ln w="2540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297" name="Text Box 9"/>
            <p:cNvSpPr txBox="1">
              <a:spLocks noChangeArrowheads="1"/>
            </p:cNvSpPr>
            <p:nvPr/>
          </p:nvSpPr>
          <p:spPr bwMode="auto">
            <a:xfrm>
              <a:off x="7127875" y="2224087"/>
              <a:ext cx="1289050" cy="226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3900">
                  <a:solidFill>
                    <a:schemeClr val="tx1"/>
                  </a:solidFill>
                  <a:latin typeface="Helvetica" pitchFamily="34" charset="0"/>
                  <a:ea typeface="MS PGothic" pitchFamily="34" charset="-128"/>
                </a:defRPr>
              </a:lvl1pPr>
              <a:lvl2pPr marL="742950" indent="-285750">
                <a:defRPr kumimoji="1" sz="3400">
                  <a:solidFill>
                    <a:schemeClr val="tx1"/>
                  </a:solidFill>
                  <a:latin typeface="Helvetica" pitchFamily="34" charset="0"/>
                  <a:ea typeface="MS PGothic" pitchFamily="34" charset="-128"/>
                </a:defRPr>
              </a:lvl2pPr>
              <a:lvl3pPr marL="1143000" indent="-228600">
                <a:defRPr kumimoji="1" sz="2900">
                  <a:solidFill>
                    <a:schemeClr val="tx1"/>
                  </a:solidFill>
                  <a:latin typeface="Helvetica" pitchFamily="34" charset="0"/>
                  <a:ea typeface="MS PGothic" pitchFamily="34" charset="-128"/>
                </a:defRPr>
              </a:lvl3pPr>
              <a:lvl4pPr marL="1600200" indent="-228600">
                <a:defRPr kumimoji="1" sz="2500">
                  <a:solidFill>
                    <a:schemeClr val="tx1"/>
                  </a:solidFill>
                  <a:latin typeface="Helvetica" pitchFamily="34" charset="0"/>
                  <a:ea typeface="MS PGothic" pitchFamily="34" charset="-128"/>
                </a:defRPr>
              </a:lvl4pPr>
              <a:lvl5pPr marL="2057400" indent="-228600">
                <a:defRPr kumimoji="1" sz="2500">
                  <a:solidFill>
                    <a:schemeClr val="tx1"/>
                  </a:solidFill>
                  <a:latin typeface="Helvetica" pitchFamily="34" charset="0"/>
                  <a:ea typeface="MS PGothic" pitchFamily="34" charset="-128"/>
                </a:defRPr>
              </a:lvl5pPr>
              <a:lvl6pPr marL="2514600" indent="-228600">
                <a:defRPr kumimoji="1" sz="2500">
                  <a:solidFill>
                    <a:schemeClr val="tx1"/>
                  </a:solidFill>
                  <a:latin typeface="Helvetica" pitchFamily="34" charset="0"/>
                  <a:ea typeface="MS PGothic" pitchFamily="34" charset="-128"/>
                </a:defRPr>
              </a:lvl6pPr>
              <a:lvl7pPr marL="2971800" indent="-228600">
                <a:defRPr kumimoji="1" sz="2500">
                  <a:solidFill>
                    <a:schemeClr val="tx1"/>
                  </a:solidFill>
                  <a:latin typeface="Helvetica" pitchFamily="34" charset="0"/>
                  <a:ea typeface="MS PGothic" pitchFamily="34" charset="-128"/>
                </a:defRPr>
              </a:lvl7pPr>
              <a:lvl8pPr marL="3429000" indent="-228600">
                <a:defRPr kumimoji="1" sz="2500">
                  <a:solidFill>
                    <a:schemeClr val="tx1"/>
                  </a:solidFill>
                  <a:latin typeface="Helvetica" pitchFamily="34" charset="0"/>
                  <a:ea typeface="MS PGothic" pitchFamily="34" charset="-128"/>
                </a:defRPr>
              </a:lvl8pPr>
              <a:lvl9pPr marL="3886200" indent="-228600">
                <a:defRPr kumimoji="1" sz="2500">
                  <a:solidFill>
                    <a:schemeClr val="tx1"/>
                  </a:solidFill>
                  <a:latin typeface="Helvetica" pitchFamily="34" charset="0"/>
                  <a:ea typeface="MS PGothic" pitchFamily="34" charset="-128"/>
                </a:defRPr>
              </a:lvl9pPr>
            </a:lstStyle>
            <a:p>
              <a:pPr eaLnBrk="1" hangingPunct="1"/>
              <a:r>
                <a:rPr kumimoji="0" lang="en-US" altLang="zh-CN" sz="2500" b="0">
                  <a:solidFill>
                    <a:srgbClr val="0000CC"/>
                  </a:solidFill>
                  <a:latin typeface="Arial" pitchFamily="34" charset="0"/>
                  <a:ea typeface="宋体" pitchFamily="2" charset="-122"/>
                </a:rPr>
                <a:t>Each can run on its</a:t>
              </a:r>
              <a:br>
                <a:rPr kumimoji="0" lang="en-US" altLang="zh-CN" sz="2500" b="0">
                  <a:solidFill>
                    <a:srgbClr val="0000CC"/>
                  </a:solidFill>
                  <a:latin typeface="Arial" pitchFamily="34" charset="0"/>
                  <a:ea typeface="宋体" pitchFamily="2" charset="-122"/>
                </a:rPr>
              </a:br>
              <a:r>
                <a:rPr kumimoji="0" lang="en-US" altLang="zh-CN" sz="2500" b="0">
                  <a:solidFill>
                    <a:srgbClr val="0000CC"/>
                  </a:solidFill>
                  <a:latin typeface="Arial" pitchFamily="34" charset="0"/>
                  <a:ea typeface="宋体" pitchFamily="2" charset="-122"/>
                </a:rPr>
                <a:t>own core</a:t>
              </a:r>
              <a:r>
                <a:rPr kumimoji="0" lang="en-US" altLang="zh-CN" sz="2200" b="0">
                  <a:latin typeface="Arial" pitchFamily="34" charset="0"/>
                  <a:ea typeface="宋体" pitchFamily="2" charset="-122"/>
                </a:rPr>
                <a:t> </a:t>
              </a:r>
              <a:br>
                <a:rPr kumimoji="0" lang="en-US" altLang="zh-CN" sz="2200" b="0">
                  <a:latin typeface="Arial" pitchFamily="34" charset="0"/>
                  <a:ea typeface="宋体" pitchFamily="2" charset="-122"/>
                </a:rPr>
              </a:br>
              <a:endParaRPr kumimoji="0" lang="en-US" altLang="zh-CN" sz="2200" b="0">
                <a:latin typeface="Arial" pitchFamily="34" charset="0"/>
                <a:ea typeface="宋体" pitchFamily="2"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zh-CN"/>
              <a:t>Multithreaded Server Architecture</a:t>
            </a:r>
          </a:p>
        </p:txBody>
      </p:sp>
      <p:sp>
        <p:nvSpPr>
          <p:cNvPr id="2" name="内容占位符 1"/>
          <p:cNvSpPr>
            <a:spLocks noGrp="1"/>
          </p:cNvSpPr>
          <p:nvPr>
            <p:ph idx="1"/>
          </p:nvPr>
        </p:nvSpPr>
        <p:spPr/>
        <p:txBody>
          <a:bodyPr/>
          <a:lstStyle/>
          <a:p>
            <a:endParaRPr lang="zh-CN" altLang="en-US"/>
          </a:p>
        </p:txBody>
      </p:sp>
      <p:pic>
        <p:nvPicPr>
          <p:cNvPr id="13315" name="Picture 4"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120" y="2295526"/>
            <a:ext cx="8072437"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a:t>Chapter 4: Threads</a:t>
            </a:r>
          </a:p>
        </p:txBody>
      </p:sp>
      <p:sp>
        <p:nvSpPr>
          <p:cNvPr id="4099" name="Rectangle 3"/>
          <p:cNvSpPr>
            <a:spLocks noGrp="1" noChangeArrowheads="1"/>
          </p:cNvSpPr>
          <p:nvPr>
            <p:ph idx="1"/>
          </p:nvPr>
        </p:nvSpPr>
        <p:spPr/>
        <p:txBody>
          <a:bodyPr/>
          <a:lstStyle/>
          <a:p>
            <a:r>
              <a:rPr lang="en-US" altLang="zh-CN" sz="2500" dirty="0"/>
              <a:t>Overview</a:t>
            </a:r>
          </a:p>
          <a:p>
            <a:r>
              <a:rPr lang="en-US" altLang="zh-CN" sz="2500" dirty="0"/>
              <a:t>Multicore Programming</a:t>
            </a:r>
          </a:p>
          <a:p>
            <a:r>
              <a:rPr lang="en-US" altLang="zh-CN" sz="2500" dirty="0"/>
              <a:t>Multithreading Models</a:t>
            </a:r>
          </a:p>
          <a:p>
            <a:r>
              <a:rPr lang="en-US" altLang="zh-CN" sz="2500" dirty="0"/>
              <a:t>Thread Libraries</a:t>
            </a:r>
          </a:p>
          <a:p>
            <a:r>
              <a:rPr lang="en-US" altLang="zh-CN" sz="2500" dirty="0"/>
              <a:t>Implicit Threading</a:t>
            </a:r>
          </a:p>
          <a:p>
            <a:r>
              <a:rPr lang="en-US" altLang="zh-CN" sz="2500" dirty="0"/>
              <a:t>Threading Issues</a:t>
            </a:r>
          </a:p>
          <a:p>
            <a:r>
              <a:rPr lang="en-US" altLang="zh-CN" sz="2500" dirty="0"/>
              <a:t>Operating System Examples</a:t>
            </a:r>
          </a:p>
          <a:p>
            <a:pPr>
              <a:buFont typeface="Monotype Sorts" pitchFamily="2" charset="2"/>
              <a:buNone/>
            </a:pPr>
            <a:endParaRPr lang="zh-CN" altLang="en-US" sz="25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zh-CN" sz="2900">
                <a:solidFill>
                  <a:srgbClr val="FF0000"/>
                </a:solidFill>
              </a:rPr>
              <a:t>Concurrent Execution</a:t>
            </a:r>
            <a:r>
              <a:rPr lang="en-US" altLang="zh-CN" sz="2900"/>
              <a:t> on a Single-core System</a:t>
            </a:r>
          </a:p>
        </p:txBody>
      </p:sp>
      <p:sp>
        <p:nvSpPr>
          <p:cNvPr id="2" name="内容占位符 1"/>
          <p:cNvSpPr>
            <a:spLocks noGrp="1"/>
          </p:cNvSpPr>
          <p:nvPr>
            <p:ph idx="1"/>
          </p:nvPr>
        </p:nvSpPr>
        <p:spPr/>
        <p:txBody>
          <a:bodyPr/>
          <a:lstStyle/>
          <a:p>
            <a:endParaRPr lang="zh-CN" altLang="en-US"/>
          </a:p>
        </p:txBody>
      </p:sp>
      <p:pic>
        <p:nvPicPr>
          <p:cNvPr id="14339" name="Picture 4"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157" y="2768600"/>
            <a:ext cx="8647113"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zh-CN" sz="3400">
                <a:solidFill>
                  <a:srgbClr val="FF0000"/>
                </a:solidFill>
              </a:rPr>
              <a:t>Parallel Execution</a:t>
            </a:r>
            <a:r>
              <a:rPr lang="en-US" altLang="zh-CN" sz="3400"/>
              <a:t> on a Multicore System</a:t>
            </a:r>
          </a:p>
        </p:txBody>
      </p:sp>
      <p:sp>
        <p:nvSpPr>
          <p:cNvPr id="2" name="内容占位符 1"/>
          <p:cNvSpPr>
            <a:spLocks noGrp="1"/>
          </p:cNvSpPr>
          <p:nvPr>
            <p:ph idx="1"/>
          </p:nvPr>
        </p:nvSpPr>
        <p:spPr/>
        <p:txBody>
          <a:bodyPr/>
          <a:lstStyle/>
          <a:p>
            <a:endParaRPr lang="zh-CN" altLang="en-US"/>
          </a:p>
        </p:txBody>
      </p:sp>
      <p:pic>
        <p:nvPicPr>
          <p:cNvPr id="15363" name="Picture 4"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606" y="2498726"/>
            <a:ext cx="6923088"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solidFill>
                  <a:srgbClr val="00B050"/>
                </a:solidFill>
                <a:cs typeface="ＭＳ Ｐゴシック" charset="-128"/>
              </a:rPr>
              <a:t>4.3 Multithreading Models</a:t>
            </a:r>
            <a:endParaRPr lang="zh-CN" altLang="en-US" sz="4156" dirty="0">
              <a:solidFill>
                <a:srgbClr val="00B050"/>
              </a:solidFill>
              <a:cs typeface="ＭＳ Ｐゴシック" charset="-128"/>
            </a:endParaRPr>
          </a:p>
        </p:txBody>
      </p:sp>
    </p:spTree>
    <p:extLst>
      <p:ext uri="{BB962C8B-B14F-4D97-AF65-F5344CB8AC3E}">
        <p14:creationId xmlns:p14="http://schemas.microsoft.com/office/powerpoint/2010/main" val="3384575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pPr>
              <a:defRPr/>
            </a:pPr>
            <a:r>
              <a:rPr lang="zh-CN" altLang="en-US" dirty="0">
                <a:latin typeface="楷体" pitchFamily="49" charset="-122"/>
                <a:ea typeface="楷体" pitchFamily="49" charset="-122"/>
              </a:rPr>
              <a:t>线程的实现机制</a:t>
            </a:r>
          </a:p>
        </p:txBody>
      </p:sp>
      <p:sp>
        <p:nvSpPr>
          <p:cNvPr id="49155" name="Rectangle 3"/>
          <p:cNvSpPr>
            <a:spLocks noGrp="1" noChangeArrowheads="1"/>
          </p:cNvSpPr>
          <p:nvPr>
            <p:ph idx="1"/>
          </p:nvPr>
        </p:nvSpPr>
        <p:spPr>
          <a:noFill/>
        </p:spPr>
        <p:txBody>
          <a:bodyPr/>
          <a:lstStyle/>
          <a:p>
            <a:r>
              <a:rPr lang="zh-CN" altLang="en-US" sz="3100" dirty="0">
                <a:latin typeface="宋体" pitchFamily="2" charset="-122"/>
              </a:rPr>
              <a:t>用户级线程 </a:t>
            </a:r>
            <a:r>
              <a:rPr lang="en-US" altLang="zh-CN" sz="3100" dirty="0"/>
              <a:t>user-level thread</a:t>
            </a:r>
            <a:endParaRPr lang="en-US" altLang="zh-CN" sz="3100" dirty="0">
              <a:latin typeface="宋体" pitchFamily="2" charset="-122"/>
            </a:endParaRPr>
          </a:p>
          <a:p>
            <a:r>
              <a:rPr lang="zh-CN" altLang="en-US" sz="3100" dirty="0">
                <a:latin typeface="宋体" pitchFamily="2" charset="-122"/>
              </a:rPr>
              <a:t>内核级线程 </a:t>
            </a:r>
            <a:r>
              <a:rPr lang="en-US" altLang="zh-CN" sz="3100" dirty="0">
                <a:ea typeface="宋体" pitchFamily="2" charset="-122"/>
              </a:rPr>
              <a:t>kernel-level thread</a:t>
            </a:r>
            <a:endParaRPr lang="en-US" altLang="zh-CN" sz="3100" dirty="0">
              <a:latin typeface="宋体" pitchFamily="2" charset="-122"/>
            </a:endParaRPr>
          </a:p>
          <a:p>
            <a:r>
              <a:rPr lang="zh-CN" altLang="en-US" sz="3100" dirty="0">
                <a:latin typeface="宋体" pitchFamily="2" charset="-122"/>
              </a:rPr>
              <a:t>两者结合方法</a:t>
            </a:r>
          </a:p>
        </p:txBody>
      </p:sp>
    </p:spTree>
    <p:extLst>
      <p:ext uri="{BB962C8B-B14F-4D97-AF65-F5344CB8AC3E}">
        <p14:creationId xmlns:p14="http://schemas.microsoft.com/office/powerpoint/2010/main" val="151054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3100" dirty="0">
                <a:solidFill>
                  <a:srgbClr val="FFC000"/>
                </a:solidFill>
                <a:latin typeface="Times New Roman" pitchFamily="18" charset="0"/>
                <a:ea typeface="楷体" pitchFamily="49" charset="-122"/>
                <a:cs typeface="Times New Roman" pitchFamily="18" charset="0"/>
              </a:rPr>
              <a:t>User Threads</a:t>
            </a:r>
            <a:r>
              <a:rPr lang="zh-CN" altLang="en-US" sz="3100" dirty="0">
                <a:solidFill>
                  <a:srgbClr val="FFC000"/>
                </a:solidFill>
                <a:latin typeface="Times New Roman" pitchFamily="18" charset="0"/>
                <a:ea typeface="楷体" pitchFamily="49" charset="-122"/>
                <a:cs typeface="Times New Roman" pitchFamily="18" charset="0"/>
              </a:rPr>
              <a:t>（用户级线程）</a:t>
            </a:r>
          </a:p>
        </p:txBody>
      </p:sp>
      <p:sp>
        <p:nvSpPr>
          <p:cNvPr id="16387" name="Rectangle 3"/>
          <p:cNvSpPr>
            <a:spLocks noGrp="1" noChangeArrowheads="1"/>
          </p:cNvSpPr>
          <p:nvPr>
            <p:ph idx="1"/>
          </p:nvPr>
        </p:nvSpPr>
        <p:spPr/>
        <p:txBody>
          <a:bodyPr/>
          <a:lstStyle/>
          <a:p>
            <a:r>
              <a:rPr lang="zh-CN" altLang="en-US" b="1" dirty="0">
                <a:solidFill>
                  <a:srgbClr val="FF0000"/>
                </a:solidFill>
              </a:rPr>
              <a:t>用户级线程</a:t>
            </a:r>
            <a:r>
              <a:rPr lang="zh-CN" altLang="en-US" dirty="0">
                <a:solidFill>
                  <a:srgbClr val="FF0000"/>
                </a:solidFill>
              </a:rPr>
              <a:t>：</a:t>
            </a:r>
            <a:r>
              <a:rPr lang="zh-CN" altLang="en-US" dirty="0"/>
              <a:t>不依赖于</a:t>
            </a:r>
            <a:r>
              <a:rPr lang="en-US" altLang="zh-CN" dirty="0"/>
              <a:t>OS</a:t>
            </a:r>
            <a:r>
              <a:rPr lang="zh-CN" altLang="en-US" dirty="0"/>
              <a:t>核心（内核不了解用户线程的存在），应用进程利用线程库提供创建、同步、调度和管理线程的函数来控制用户线程</a:t>
            </a:r>
            <a:r>
              <a:rPr lang="zh-CN" altLang="en-US" sz="2000" dirty="0"/>
              <a:t>。</a:t>
            </a:r>
            <a:endParaRPr lang="en-US" altLang="zh-CN" sz="2000" dirty="0"/>
          </a:p>
          <a:p>
            <a:pPr marL="560388" lvl="1" indent="0">
              <a:buNone/>
            </a:pPr>
            <a:r>
              <a:rPr lang="zh-CN" altLang="en-US" dirty="0"/>
              <a:t>如：数据库系统</a:t>
            </a:r>
            <a:r>
              <a:rPr lang="en-US" altLang="zh-CN" dirty="0" err="1"/>
              <a:t>informix</a:t>
            </a:r>
            <a:r>
              <a:rPr lang="zh-CN" altLang="en-US" dirty="0"/>
              <a:t>，图形处理</a:t>
            </a:r>
            <a:r>
              <a:rPr lang="en-US" altLang="zh-CN" dirty="0"/>
              <a:t>Aldus PageMaker</a:t>
            </a:r>
            <a:r>
              <a:rPr lang="zh-CN" altLang="en-US" dirty="0"/>
              <a:t>。调度由应用软件内部进行，通常采用非抢先式和更简单的规则，也无需用户态</a:t>
            </a:r>
            <a:r>
              <a:rPr lang="en-US" altLang="zh-CN" dirty="0"/>
              <a:t>/</a:t>
            </a:r>
            <a:r>
              <a:rPr lang="zh-CN" altLang="en-US" dirty="0"/>
              <a:t>核心态切换，所以速度特别快。一个线程发起系统调用而阻塞，则整个进程在等待。 </a:t>
            </a:r>
          </a:p>
          <a:p>
            <a:endParaRPr lang="en-US" altLang="zh-CN" sz="2000" dirty="0"/>
          </a:p>
          <a:p>
            <a:pPr marL="0" indent="0">
              <a:buNone/>
            </a:pPr>
            <a:endParaRPr lang="en-US" altLang="zh-CN" sz="2900" b="1" dirty="0">
              <a:solidFill>
                <a:srgbClr val="FF0000"/>
              </a:solidFill>
            </a:endParaRPr>
          </a:p>
          <a:p>
            <a:endParaRPr lang="en-US" altLang="zh-CN" sz="2500" b="1" dirty="0"/>
          </a:p>
          <a:p>
            <a:pPr marL="0" indent="0">
              <a:buNone/>
            </a:pPr>
            <a:endParaRPr lang="en-US" altLang="zh-CN" sz="2500" dirty="0"/>
          </a:p>
          <a:p>
            <a:r>
              <a:rPr lang="en-US" altLang="zh-CN" sz="2500" dirty="0"/>
              <a:t>Three primary </a:t>
            </a:r>
            <a:r>
              <a:rPr lang="en-US" altLang="zh-CN" sz="2500" dirty="0">
                <a:solidFill>
                  <a:srgbClr val="FF0000"/>
                </a:solidFill>
              </a:rPr>
              <a:t>thread libraries</a:t>
            </a:r>
            <a:r>
              <a:rPr lang="en-US" altLang="zh-CN" sz="2500" dirty="0"/>
              <a:t>:</a:t>
            </a:r>
          </a:p>
          <a:p>
            <a:pPr lvl="1"/>
            <a:r>
              <a:rPr lang="en-US" altLang="zh-CN" sz="2500" dirty="0"/>
              <a:t> </a:t>
            </a:r>
            <a:r>
              <a:rPr lang="en-US" altLang="zh-CN" sz="2200" dirty="0"/>
              <a:t>POSIX </a:t>
            </a:r>
            <a:r>
              <a:rPr lang="en-US" altLang="zh-CN" sz="2200" dirty="0" err="1">
                <a:solidFill>
                  <a:srgbClr val="3366FF"/>
                </a:solidFill>
              </a:rPr>
              <a:t>Pthreads</a:t>
            </a:r>
            <a:r>
              <a:rPr lang="en-US" altLang="zh-CN" sz="2200" dirty="0">
                <a:solidFill>
                  <a:srgbClr val="3366FF"/>
                </a:solidFill>
              </a:rPr>
              <a:t>  </a:t>
            </a:r>
            <a:r>
              <a:rPr lang="zh-CN" altLang="en-US" sz="2200" dirty="0">
                <a:solidFill>
                  <a:srgbClr val="3366FF"/>
                </a:solidFill>
              </a:rPr>
              <a:t>、</a:t>
            </a:r>
            <a:r>
              <a:rPr lang="en-US" altLang="zh-CN" sz="2200" dirty="0"/>
              <a:t> Win32 threads</a:t>
            </a:r>
            <a:r>
              <a:rPr lang="zh-CN" altLang="en-US" sz="2200" dirty="0"/>
              <a:t>、</a:t>
            </a:r>
            <a:r>
              <a:rPr lang="en-US" altLang="zh-CN" sz="2200" dirty="0"/>
              <a:t> Java threads</a:t>
            </a:r>
          </a:p>
        </p:txBody>
      </p:sp>
      <p:sp>
        <p:nvSpPr>
          <p:cNvPr id="16388" name="Rectangle 4"/>
          <p:cNvSpPr>
            <a:spLocks noChangeArrowheads="1"/>
          </p:cNvSpPr>
          <p:nvPr/>
        </p:nvSpPr>
        <p:spPr bwMode="auto">
          <a:xfrm>
            <a:off x="1192895" y="3247862"/>
            <a:ext cx="9433063" cy="215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060" tIns="56030" rIns="112060" bIns="56030"/>
          <a:lstStyle/>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用户线程的维护由应用进程完成；</a:t>
            </a:r>
          </a:p>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内核不了解用户线程的存在；</a:t>
            </a:r>
          </a:p>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用户线程切换不需要内核特权；</a:t>
            </a:r>
          </a:p>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用户线程调度算法可针对应用优化；</a:t>
            </a:r>
          </a:p>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一个线程发起系统调用而阻塞，则整个进程在等待。（多对一模型中）</a:t>
            </a:r>
          </a:p>
        </p:txBody>
      </p:sp>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3100" dirty="0">
                <a:solidFill>
                  <a:srgbClr val="FFC000"/>
                </a:solidFill>
                <a:latin typeface="Times New Roman" pitchFamily="18" charset="0"/>
                <a:ea typeface="楷体" pitchFamily="49" charset="-122"/>
                <a:cs typeface="Times New Roman" pitchFamily="18" charset="0"/>
              </a:rPr>
              <a:t>Kernel Threads </a:t>
            </a:r>
            <a:r>
              <a:rPr lang="zh-CN" altLang="en-US" sz="3100" dirty="0">
                <a:solidFill>
                  <a:srgbClr val="FFC000"/>
                </a:solidFill>
                <a:latin typeface="Times New Roman" pitchFamily="18" charset="0"/>
                <a:ea typeface="楷体" pitchFamily="49" charset="-122"/>
                <a:cs typeface="Times New Roman" pitchFamily="18" charset="0"/>
              </a:rPr>
              <a:t>（内核级线程）</a:t>
            </a:r>
            <a:endParaRPr lang="en-US" altLang="zh-CN" sz="3100" dirty="0">
              <a:solidFill>
                <a:srgbClr val="FFC000"/>
              </a:solidFill>
              <a:latin typeface="Times New Roman" pitchFamily="18" charset="0"/>
              <a:ea typeface="楷体" pitchFamily="49" charset="-122"/>
              <a:cs typeface="Times New Roman" pitchFamily="18" charset="0"/>
            </a:endParaRPr>
          </a:p>
        </p:txBody>
      </p:sp>
      <p:sp>
        <p:nvSpPr>
          <p:cNvPr id="17411" name="Rectangle 3"/>
          <p:cNvSpPr>
            <a:spLocks noGrp="1" noChangeArrowheads="1"/>
          </p:cNvSpPr>
          <p:nvPr>
            <p:ph idx="1"/>
          </p:nvPr>
        </p:nvSpPr>
        <p:spPr/>
        <p:txBody>
          <a:bodyPr/>
          <a:lstStyle/>
          <a:p>
            <a:pPr>
              <a:lnSpc>
                <a:spcPct val="90000"/>
              </a:lnSpc>
              <a:spcBef>
                <a:spcPct val="0"/>
              </a:spcBef>
              <a:buClrTx/>
              <a:buSzTx/>
              <a:buFont typeface="Wingdings" pitchFamily="2" charset="2"/>
              <a:buChar char="n"/>
            </a:pPr>
            <a:r>
              <a:rPr lang="zh-CN" altLang="en-US" b="1" dirty="0">
                <a:solidFill>
                  <a:srgbClr val="FF0000"/>
                </a:solidFill>
              </a:rPr>
              <a:t>内核级线程</a:t>
            </a:r>
            <a:r>
              <a:rPr lang="zh-CN" altLang="en-US" dirty="0"/>
              <a:t>：依赖于</a:t>
            </a:r>
            <a:r>
              <a:rPr lang="en-US" altLang="zh-CN" dirty="0"/>
              <a:t>OS</a:t>
            </a:r>
            <a:r>
              <a:rPr lang="zh-CN" altLang="en-US" dirty="0"/>
              <a:t>内核，由内核的内部需求进行创建和撤销，用来执行一个指定的函数。一个线程发起系统调用而阻塞，不会影响其他线程。时间片分配给线程，所以多线程的进程获得更多</a:t>
            </a:r>
            <a:r>
              <a:rPr lang="en-US" altLang="zh-CN" dirty="0"/>
              <a:t>CPU</a:t>
            </a:r>
            <a:r>
              <a:rPr lang="zh-CN" altLang="en-US" dirty="0"/>
              <a:t>时间。</a:t>
            </a:r>
          </a:p>
          <a:p>
            <a:pPr marL="420224" indent="-420224">
              <a:defRPr/>
            </a:pPr>
            <a:endParaRPr lang="en-US" altLang="zh-CN" sz="2000" b="1" dirty="0"/>
          </a:p>
          <a:p>
            <a:pPr marL="420224" indent="-420224">
              <a:defRPr/>
            </a:pPr>
            <a:endParaRPr lang="en-US" altLang="zh-CN" sz="2000" b="1" dirty="0"/>
          </a:p>
          <a:p>
            <a:pPr marL="420224" indent="-420224">
              <a:defRPr/>
            </a:pPr>
            <a:endParaRPr lang="en-US" altLang="zh-CN" sz="2000" b="1" dirty="0"/>
          </a:p>
          <a:p>
            <a:pPr marL="0" indent="0">
              <a:buNone/>
              <a:defRPr/>
            </a:pPr>
            <a:endParaRPr lang="en-US" altLang="zh-CN" sz="2000" b="1" dirty="0"/>
          </a:p>
          <a:p>
            <a:pPr marL="420224" indent="-420224">
              <a:defRPr/>
            </a:pPr>
            <a:r>
              <a:rPr lang="en-US" altLang="zh-CN" sz="2000" b="1" dirty="0"/>
              <a:t>Examples</a:t>
            </a:r>
          </a:p>
          <a:p>
            <a:pPr marL="910485" lvl="1" indent="-350187">
              <a:defRPr/>
            </a:pPr>
            <a:r>
              <a:rPr lang="en-US" altLang="zh-CN" dirty="0"/>
              <a:t>Windows XP/2000 </a:t>
            </a:r>
            <a:r>
              <a:rPr lang="zh-CN" altLang="en-US" dirty="0"/>
              <a:t>及以后</a:t>
            </a:r>
            <a:endParaRPr lang="en-US" altLang="zh-CN" dirty="0"/>
          </a:p>
          <a:p>
            <a:pPr marL="910485" lvl="1" indent="-350187">
              <a:defRPr/>
            </a:pPr>
            <a:r>
              <a:rPr lang="en-US" altLang="zh-CN" dirty="0"/>
              <a:t>Solaris</a:t>
            </a:r>
          </a:p>
          <a:p>
            <a:pPr marL="910485" lvl="1" indent="-350187">
              <a:defRPr/>
            </a:pPr>
            <a:r>
              <a:rPr lang="en-US" altLang="zh-CN" dirty="0"/>
              <a:t>Linux</a:t>
            </a:r>
          </a:p>
          <a:p>
            <a:pPr marL="910485" lvl="1" indent="-350187">
              <a:defRPr/>
            </a:pPr>
            <a:r>
              <a:rPr lang="en-US" altLang="zh-CN" dirty="0"/>
              <a:t>Mac OS X</a:t>
            </a:r>
          </a:p>
        </p:txBody>
      </p:sp>
      <p:sp>
        <p:nvSpPr>
          <p:cNvPr id="17412" name="Rectangle 4"/>
          <p:cNvSpPr>
            <a:spLocks noChangeArrowheads="1"/>
          </p:cNvSpPr>
          <p:nvPr/>
        </p:nvSpPr>
        <p:spPr bwMode="auto">
          <a:xfrm>
            <a:off x="1883184" y="2373095"/>
            <a:ext cx="7846629" cy="185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060" tIns="56030" rIns="112060" bIns="56030"/>
          <a:lstStyle/>
          <a:p>
            <a:pPr marL="342900" indent="-342900">
              <a:spcBef>
                <a:spcPct val="35000"/>
              </a:spcBef>
              <a:buClr>
                <a:srgbClr val="993300"/>
              </a:buClr>
              <a:buSzPct val="90000"/>
              <a:buFont typeface="Wingdings" pitchFamily="2" charset="2"/>
              <a:buChar char="l"/>
            </a:pPr>
            <a:r>
              <a:rPr kumimoji="1" lang="zh-CN" altLang="en-US" sz="2200" b="0" dirty="0">
                <a:solidFill>
                  <a:srgbClr val="0000CC"/>
                </a:solidFill>
                <a:latin typeface="楷体" pitchFamily="49" charset="-122"/>
                <a:ea typeface="楷体" pitchFamily="49" charset="-122"/>
              </a:rPr>
              <a:t>内核维护进程和线程的上下文信息；</a:t>
            </a:r>
          </a:p>
          <a:p>
            <a:pPr marL="342900" indent="-342900">
              <a:spcBef>
                <a:spcPct val="35000"/>
              </a:spcBef>
              <a:buClr>
                <a:srgbClr val="993300"/>
              </a:buClr>
              <a:buSzPct val="90000"/>
              <a:buFont typeface="Wingdings" pitchFamily="2" charset="2"/>
              <a:buChar char="l"/>
            </a:pPr>
            <a:r>
              <a:rPr kumimoji="1" lang="zh-CN" altLang="en-US" sz="2200" b="0" dirty="0">
                <a:solidFill>
                  <a:srgbClr val="0000CC"/>
                </a:solidFill>
                <a:latin typeface="楷体" pitchFamily="49" charset="-122"/>
                <a:ea typeface="楷体" pitchFamily="49" charset="-122"/>
              </a:rPr>
              <a:t>线程切换由内核完成；</a:t>
            </a:r>
          </a:p>
          <a:p>
            <a:pPr marL="342900" indent="-342900">
              <a:spcBef>
                <a:spcPct val="35000"/>
              </a:spcBef>
              <a:buClr>
                <a:srgbClr val="993300"/>
              </a:buClr>
              <a:buSzPct val="90000"/>
              <a:buFont typeface="Wingdings" pitchFamily="2" charset="2"/>
              <a:buChar char="l"/>
            </a:pPr>
            <a:r>
              <a:rPr kumimoji="1" lang="zh-CN" altLang="en-US" sz="2200" b="0" dirty="0">
                <a:solidFill>
                  <a:srgbClr val="0000CC"/>
                </a:solidFill>
                <a:latin typeface="楷体" pitchFamily="49" charset="-122"/>
                <a:ea typeface="楷体" pitchFamily="49" charset="-122"/>
              </a:rPr>
              <a:t>时间片分配给线程，所以多线程的进程获得更多</a:t>
            </a:r>
            <a:r>
              <a:rPr kumimoji="1" lang="en-US" altLang="zh-CN" sz="2200" b="0" dirty="0">
                <a:solidFill>
                  <a:srgbClr val="0000CC"/>
                </a:solidFill>
                <a:latin typeface="楷体" pitchFamily="49" charset="-122"/>
                <a:ea typeface="楷体" pitchFamily="49" charset="-122"/>
              </a:rPr>
              <a:t>CPU</a:t>
            </a:r>
            <a:r>
              <a:rPr kumimoji="1" lang="zh-CN" altLang="en-US" sz="2200" b="0" dirty="0">
                <a:solidFill>
                  <a:srgbClr val="0000CC"/>
                </a:solidFill>
                <a:latin typeface="楷体" pitchFamily="49" charset="-122"/>
                <a:ea typeface="楷体" pitchFamily="49" charset="-122"/>
              </a:rPr>
              <a:t>时间；</a:t>
            </a:r>
          </a:p>
          <a:p>
            <a:pPr marL="342900" indent="-342900">
              <a:spcBef>
                <a:spcPct val="35000"/>
              </a:spcBef>
              <a:buClr>
                <a:srgbClr val="993300"/>
              </a:buClr>
              <a:buSzPct val="90000"/>
              <a:buFont typeface="Wingdings" pitchFamily="2" charset="2"/>
              <a:buChar char="l"/>
            </a:pPr>
            <a:r>
              <a:rPr kumimoji="1" lang="zh-CN" altLang="en-US" sz="2200" b="0" dirty="0">
                <a:solidFill>
                  <a:srgbClr val="0000CC"/>
                </a:solidFill>
                <a:latin typeface="楷体" pitchFamily="49" charset="-122"/>
                <a:ea typeface="楷体" pitchFamily="49" charset="-122"/>
              </a:rPr>
              <a:t>一个线程发起系统调用而阻塞，不会影响其他线程的运行。</a:t>
            </a:r>
          </a:p>
        </p:txBody>
      </p:sp>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z="3100" dirty="0">
                <a:solidFill>
                  <a:srgbClr val="FFC000"/>
                </a:solidFill>
                <a:latin typeface="Times New Roman" pitchFamily="18" charset="0"/>
                <a:ea typeface="楷体" pitchFamily="49" charset="-122"/>
                <a:cs typeface="Times New Roman" pitchFamily="18" charset="0"/>
              </a:rPr>
              <a:t>Multithreading Models</a:t>
            </a:r>
          </a:p>
        </p:txBody>
      </p:sp>
      <p:sp>
        <p:nvSpPr>
          <p:cNvPr id="18435" name="Rectangle 3"/>
          <p:cNvSpPr>
            <a:spLocks noGrp="1" noChangeArrowheads="1"/>
          </p:cNvSpPr>
          <p:nvPr>
            <p:ph idx="1"/>
          </p:nvPr>
        </p:nvSpPr>
        <p:spPr/>
        <p:txBody>
          <a:bodyPr/>
          <a:lstStyle/>
          <a:p>
            <a:r>
              <a:rPr lang="en-US" altLang="zh-CN" sz="2900" dirty="0"/>
              <a:t>Many-to-One</a:t>
            </a:r>
            <a:br>
              <a:rPr lang="en-US" altLang="zh-CN" sz="2900" dirty="0"/>
            </a:br>
            <a:endParaRPr lang="en-US" altLang="zh-CN" sz="2900" dirty="0"/>
          </a:p>
          <a:p>
            <a:r>
              <a:rPr lang="en-US" altLang="zh-CN" sz="2900" dirty="0"/>
              <a:t>One-to-One</a:t>
            </a:r>
            <a:br>
              <a:rPr lang="en-US" altLang="zh-CN" sz="2900" dirty="0"/>
            </a:br>
            <a:endParaRPr lang="en-US" altLang="zh-CN" sz="2900" dirty="0"/>
          </a:p>
          <a:p>
            <a:r>
              <a:rPr lang="en-US" altLang="zh-CN" sz="2900" dirty="0"/>
              <a:t>Many-to-Many</a:t>
            </a:r>
          </a:p>
          <a:p>
            <a:endParaRPr lang="zh-CN" altLang="en-US" sz="2900" b="1" dirty="0"/>
          </a:p>
        </p:txBody>
      </p:sp>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a:t>Many-to-One</a:t>
            </a:r>
          </a:p>
        </p:txBody>
      </p:sp>
      <p:sp>
        <p:nvSpPr>
          <p:cNvPr id="19459" name="Rectangle 3"/>
          <p:cNvSpPr>
            <a:spLocks noGrp="1" noChangeArrowheads="1"/>
          </p:cNvSpPr>
          <p:nvPr>
            <p:ph idx="1"/>
          </p:nvPr>
        </p:nvSpPr>
        <p:spPr/>
        <p:txBody>
          <a:bodyPr/>
          <a:lstStyle/>
          <a:p>
            <a:r>
              <a:rPr lang="en-US" altLang="zh-CN" sz="2500" dirty="0">
                <a:solidFill>
                  <a:srgbClr val="FF0000"/>
                </a:solidFill>
              </a:rPr>
              <a:t>Many user-level threads mapped to single kernel thread</a:t>
            </a:r>
          </a:p>
          <a:p>
            <a:r>
              <a:rPr lang="en-US" altLang="zh-CN" sz="2500" dirty="0"/>
              <a:t>Implemented by user-level runtime libraries</a:t>
            </a:r>
          </a:p>
          <a:p>
            <a:pPr lvl="1" fontAlgn="t"/>
            <a:r>
              <a:rPr lang="en-US" altLang="zh-CN" sz="2200" dirty="0"/>
              <a:t>Create, schedule, synchronize threads at user-level</a:t>
            </a:r>
          </a:p>
          <a:p>
            <a:r>
              <a:rPr lang="en-US" altLang="zh-CN" sz="2500" dirty="0"/>
              <a:t>OS is not aware of user-level threads</a:t>
            </a:r>
          </a:p>
          <a:p>
            <a:pPr lvl="1"/>
            <a:r>
              <a:rPr lang="en-US" altLang="zh-CN" sz="2200" dirty="0"/>
              <a:t>OS thinks each process contains only a single thread of control</a:t>
            </a:r>
            <a:endParaRPr lang="en-US" altLang="zh-CN" sz="2900" dirty="0"/>
          </a:p>
          <a:p>
            <a:r>
              <a:rPr lang="en-US" altLang="zh-CN" sz="2500" dirty="0"/>
              <a:t>Examples:</a:t>
            </a:r>
          </a:p>
          <a:p>
            <a:pPr lvl="1"/>
            <a:r>
              <a:rPr lang="en-US" altLang="zh-CN" dirty="0">
                <a:solidFill>
                  <a:srgbClr val="3366FF"/>
                </a:solidFill>
              </a:rPr>
              <a:t>Solaris Green Threads</a:t>
            </a:r>
          </a:p>
          <a:p>
            <a:pPr lvl="1"/>
            <a:r>
              <a:rPr lang="en-US" altLang="zh-CN" dirty="0">
                <a:solidFill>
                  <a:srgbClr val="3366FF"/>
                </a:solidFill>
              </a:rPr>
              <a:t>GNU Portable Threads</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a:t>Many-to-One Model</a:t>
            </a:r>
          </a:p>
        </p:txBody>
      </p:sp>
      <p:sp>
        <p:nvSpPr>
          <p:cNvPr id="20483" name="Rectangle 5"/>
          <p:cNvSpPr>
            <a:spLocks noGrp="1" noChangeArrowheads="1"/>
          </p:cNvSpPr>
          <p:nvPr>
            <p:ph idx="1"/>
          </p:nvPr>
        </p:nvSpPr>
        <p:spPr>
          <a:xfrm>
            <a:off x="5470634" y="1366838"/>
            <a:ext cx="6564300" cy="4706938"/>
          </a:xfrm>
        </p:spPr>
        <p:txBody>
          <a:bodyPr/>
          <a:lstStyle/>
          <a:p>
            <a:r>
              <a:rPr kumimoji="0" lang="en-US" altLang="zh-CN" sz="2000" b="1" dirty="0"/>
              <a:t>Advantages</a:t>
            </a:r>
          </a:p>
          <a:p>
            <a:pPr lvl="1"/>
            <a:r>
              <a:rPr kumimoji="0" lang="en-US" altLang="zh-CN" b="1" dirty="0"/>
              <a:t>Does not require OS support</a:t>
            </a:r>
          </a:p>
          <a:p>
            <a:pPr lvl="1"/>
            <a:r>
              <a:rPr kumimoji="0" lang="en-US" altLang="zh-CN" b="1" dirty="0"/>
              <a:t>Can tune scheduling policy to meet application (user level) demands</a:t>
            </a:r>
          </a:p>
          <a:p>
            <a:pPr lvl="1"/>
            <a:r>
              <a:rPr kumimoji="0" lang="en-US" altLang="zh-CN" b="1" dirty="0"/>
              <a:t>Lower overhead thread operations since no system calls</a:t>
            </a:r>
          </a:p>
          <a:p>
            <a:r>
              <a:rPr kumimoji="0" lang="en-US" altLang="zh-CN" sz="2000" b="1" dirty="0"/>
              <a:t>Disadvantages</a:t>
            </a:r>
          </a:p>
          <a:p>
            <a:pPr lvl="1"/>
            <a:r>
              <a:rPr kumimoji="0" lang="en-US" altLang="zh-CN" b="1" dirty="0"/>
              <a:t>Cannot leverage multiprocessors (no true parallelism)</a:t>
            </a:r>
          </a:p>
          <a:p>
            <a:pPr lvl="1"/>
            <a:r>
              <a:rPr kumimoji="0" lang="en-US" altLang="zh-CN" b="1" dirty="0">
                <a:solidFill>
                  <a:srgbClr val="FF0000"/>
                </a:solidFill>
              </a:rPr>
              <a:t>Entire process blocks when one thread blocks</a:t>
            </a:r>
            <a:endParaRPr kumimoji="0" lang="zh-CN" altLang="en-US" b="1" dirty="0">
              <a:solidFill>
                <a:srgbClr val="FF0000"/>
              </a:solidFill>
            </a:endParaRPr>
          </a:p>
          <a:p>
            <a:endParaRPr lang="zh-CN" altLang="en-US" sz="2000" dirty="0">
              <a:solidFill>
                <a:srgbClr val="FF0000"/>
              </a:solidFill>
            </a:endParaRPr>
          </a:p>
        </p:txBody>
      </p:sp>
      <p:pic>
        <p:nvPicPr>
          <p:cNvPr id="2048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65" y="1366838"/>
            <a:ext cx="4487787" cy="424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a:t>One-to-One</a:t>
            </a:r>
          </a:p>
        </p:txBody>
      </p:sp>
      <p:sp>
        <p:nvSpPr>
          <p:cNvPr id="21507" name="Rectangle 3"/>
          <p:cNvSpPr>
            <a:spLocks noGrp="1" noChangeArrowheads="1"/>
          </p:cNvSpPr>
          <p:nvPr>
            <p:ph idx="1"/>
          </p:nvPr>
        </p:nvSpPr>
        <p:spPr/>
        <p:txBody>
          <a:bodyPr/>
          <a:lstStyle/>
          <a:p>
            <a:r>
              <a:rPr lang="en-US" altLang="zh-CN" sz="2500" b="1" dirty="0">
                <a:solidFill>
                  <a:srgbClr val="FF0000"/>
                </a:solidFill>
              </a:rPr>
              <a:t>Each user-level thread maps to kernel thread</a:t>
            </a:r>
          </a:p>
          <a:p>
            <a:r>
              <a:rPr lang="en-US" altLang="zh-CN" sz="2500" b="1" dirty="0"/>
              <a:t>OS provides each user-level thread with a kernel thread</a:t>
            </a:r>
          </a:p>
          <a:p>
            <a:r>
              <a:rPr lang="en-US" altLang="zh-CN" sz="2500" b="1" dirty="0"/>
              <a:t>Each kernel thread scheduled independently</a:t>
            </a:r>
          </a:p>
          <a:p>
            <a:r>
              <a:rPr lang="en-US" altLang="zh-CN" sz="2500" b="1" dirty="0"/>
              <a:t>Thread operations (creation, scheduling, synchronization) performed by</a:t>
            </a:r>
            <a:r>
              <a:rPr lang="en-US" altLang="zh-CN" sz="2500" b="1" dirty="0">
                <a:solidFill>
                  <a:srgbClr val="FF0000"/>
                </a:solidFill>
              </a:rPr>
              <a:t> OS</a:t>
            </a:r>
            <a:endParaRPr lang="en-US" altLang="zh-CN" b="1" dirty="0">
              <a:solidFill>
                <a:srgbClr val="FF0000"/>
              </a:solidFill>
            </a:endParaRPr>
          </a:p>
          <a:p>
            <a:r>
              <a:rPr lang="en-US" altLang="zh-CN" sz="2500" b="1" dirty="0"/>
              <a:t>Examples</a:t>
            </a:r>
          </a:p>
          <a:p>
            <a:pPr lvl="1"/>
            <a:r>
              <a:rPr lang="en-US" altLang="zh-CN" sz="2200" b="1" dirty="0">
                <a:solidFill>
                  <a:srgbClr val="0000CC"/>
                </a:solidFill>
              </a:rPr>
              <a:t>Windows NT/XP/2000</a:t>
            </a:r>
          </a:p>
          <a:p>
            <a:pPr lvl="1"/>
            <a:r>
              <a:rPr lang="en-US" altLang="zh-CN" sz="2200" b="1" dirty="0">
                <a:solidFill>
                  <a:srgbClr val="0000CC"/>
                </a:solidFill>
              </a:rPr>
              <a:t>Linux</a:t>
            </a:r>
          </a:p>
          <a:p>
            <a:pPr lvl="1"/>
            <a:r>
              <a:rPr lang="en-US" altLang="zh-CN" sz="2200" b="1" dirty="0">
                <a:solidFill>
                  <a:srgbClr val="0000CC"/>
                </a:solidFill>
              </a:rPr>
              <a:t>Solaris 9 and later</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zh-CN"/>
              <a:t>Objectives</a:t>
            </a:r>
          </a:p>
        </p:txBody>
      </p:sp>
      <p:sp>
        <p:nvSpPr>
          <p:cNvPr id="5123" name="Content Placeholder 2"/>
          <p:cNvSpPr>
            <a:spLocks noGrp="1"/>
          </p:cNvSpPr>
          <p:nvPr>
            <p:ph idx="1"/>
          </p:nvPr>
        </p:nvSpPr>
        <p:spPr/>
        <p:txBody>
          <a:bodyPr/>
          <a:lstStyle/>
          <a:p>
            <a:r>
              <a:rPr lang="en-US" altLang="en-US" dirty="0"/>
              <a:t>Identify the basic components of a thread, and contrast threads and processes</a:t>
            </a:r>
          </a:p>
          <a:p>
            <a:r>
              <a:rPr lang="en-US" altLang="en-US" dirty="0"/>
              <a:t>Describe the benefits and challenges of design</a:t>
            </a:r>
            <a:r>
              <a:rPr lang="en-US" altLang="zh-CN" dirty="0"/>
              <a:t>i</a:t>
            </a:r>
            <a:r>
              <a:rPr lang="en-US" altLang="en-US" dirty="0"/>
              <a:t>ng multithreaded applications</a:t>
            </a:r>
          </a:p>
          <a:p>
            <a:r>
              <a:rPr lang="en-US" altLang="en-US" dirty="0"/>
              <a:t>Illustrate different approaches to implicit threading including thread pools, fork-join, and Grand Central Dispatch</a:t>
            </a:r>
          </a:p>
          <a:p>
            <a:r>
              <a:rPr lang="en-US" altLang="en-US" dirty="0"/>
              <a:t>Describe how the Windows and Linux operating systems represent threads</a:t>
            </a:r>
          </a:p>
          <a:p>
            <a:r>
              <a:rPr lang="en-US" altLang="en-US" dirty="0"/>
              <a:t>Design multithreaded applications using the </a:t>
            </a:r>
            <a:r>
              <a:rPr lang="en-US" altLang="en-US" dirty="0" err="1"/>
              <a:t>Pthreads</a:t>
            </a:r>
            <a:r>
              <a:rPr lang="en-US" altLang="en-US" dirty="0"/>
              <a:t>, Java, and Windows threading APIs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t>One-to-one Model</a:t>
            </a:r>
          </a:p>
        </p:txBody>
      </p:sp>
      <p:sp>
        <p:nvSpPr>
          <p:cNvPr id="22531" name="Rectangle 4"/>
          <p:cNvSpPr>
            <a:spLocks noGrp="1" noChangeArrowheads="1"/>
          </p:cNvSpPr>
          <p:nvPr>
            <p:ph idx="1"/>
          </p:nvPr>
        </p:nvSpPr>
        <p:spPr/>
        <p:txBody>
          <a:bodyPr/>
          <a:lstStyle/>
          <a:p>
            <a:r>
              <a:rPr lang="zh-CN" altLang="zh-CN" sz="2200" b="1">
                <a:ea typeface="宋体" pitchFamily="2" charset="-122"/>
              </a:rPr>
              <a:t>Advantages</a:t>
            </a:r>
          </a:p>
          <a:p>
            <a:pPr lvl="1"/>
            <a:r>
              <a:rPr lang="zh-CN" altLang="zh-CN" sz="2200" b="1">
                <a:ea typeface="宋体" pitchFamily="2" charset="-122"/>
              </a:rPr>
              <a:t>Each kernel-level thread can run in </a:t>
            </a:r>
            <a:r>
              <a:rPr lang="zh-CN" altLang="zh-CN" sz="2200" b="1">
                <a:solidFill>
                  <a:srgbClr val="FF0000"/>
                </a:solidFill>
                <a:ea typeface="宋体" pitchFamily="2" charset="-122"/>
              </a:rPr>
              <a:t>parallel on a</a:t>
            </a:r>
            <a:r>
              <a:rPr lang="zh-CN" altLang="en-US" sz="2200" b="1">
                <a:solidFill>
                  <a:srgbClr val="FF0000"/>
                </a:solidFill>
                <a:ea typeface="宋体" pitchFamily="2" charset="-122"/>
              </a:rPr>
              <a:t> </a:t>
            </a:r>
            <a:r>
              <a:rPr lang="zh-CN" altLang="zh-CN" sz="2200" b="1">
                <a:solidFill>
                  <a:srgbClr val="FF0000"/>
                </a:solidFill>
                <a:ea typeface="宋体" pitchFamily="2" charset="-122"/>
              </a:rPr>
              <a:t>multiprocessor</a:t>
            </a:r>
          </a:p>
          <a:p>
            <a:pPr lvl="1"/>
            <a:r>
              <a:rPr lang="zh-CN" altLang="zh-CN" sz="2200" b="1">
                <a:ea typeface="宋体" pitchFamily="2" charset="-122"/>
              </a:rPr>
              <a:t>When one thread blocks, </a:t>
            </a:r>
            <a:r>
              <a:rPr lang="zh-CN" altLang="zh-CN" sz="2200" b="1">
                <a:solidFill>
                  <a:srgbClr val="FF0000"/>
                </a:solidFill>
                <a:ea typeface="宋体" pitchFamily="2" charset="-122"/>
              </a:rPr>
              <a:t>other threads from process can</a:t>
            </a:r>
            <a:r>
              <a:rPr lang="zh-CN" altLang="en-US" sz="2200" b="1">
                <a:solidFill>
                  <a:srgbClr val="FF0000"/>
                </a:solidFill>
                <a:ea typeface="宋体" pitchFamily="2" charset="-122"/>
              </a:rPr>
              <a:t> </a:t>
            </a:r>
            <a:r>
              <a:rPr lang="zh-CN" altLang="zh-CN" sz="2200" b="1">
                <a:solidFill>
                  <a:srgbClr val="FF0000"/>
                </a:solidFill>
                <a:ea typeface="宋体" pitchFamily="2" charset="-122"/>
              </a:rPr>
              <a:t>be scheduled</a:t>
            </a:r>
          </a:p>
          <a:p>
            <a:r>
              <a:rPr lang="zh-CN" altLang="zh-CN" sz="2200" b="1">
                <a:ea typeface="宋体" pitchFamily="2" charset="-122"/>
              </a:rPr>
              <a:t>Disadvantages</a:t>
            </a:r>
          </a:p>
          <a:p>
            <a:pPr lvl="1"/>
            <a:r>
              <a:rPr lang="zh-CN" altLang="zh-CN" sz="2200" b="1">
                <a:solidFill>
                  <a:srgbClr val="FF0000"/>
                </a:solidFill>
                <a:ea typeface="宋体" pitchFamily="2" charset="-122"/>
              </a:rPr>
              <a:t>Higher overhead</a:t>
            </a:r>
            <a:r>
              <a:rPr lang="zh-CN" altLang="zh-CN" sz="2200" b="1">
                <a:ea typeface="宋体" pitchFamily="2" charset="-122"/>
              </a:rPr>
              <a:t> for thread operations</a:t>
            </a:r>
          </a:p>
          <a:p>
            <a:pPr lvl="1"/>
            <a:r>
              <a:rPr lang="zh-CN" altLang="zh-CN" sz="2200" b="1">
                <a:ea typeface="宋体" pitchFamily="2" charset="-122"/>
              </a:rPr>
              <a:t>OS must scale well with increasing number of threads</a:t>
            </a:r>
            <a:endParaRPr lang="en-US" altLang="zh-CN" sz="2200" b="1">
              <a:ea typeface="宋体" pitchFamily="2" charset="-122"/>
            </a:endParaRPr>
          </a:p>
        </p:txBody>
      </p:sp>
      <p:pic>
        <p:nvPicPr>
          <p:cNvPr id="225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691" y="4318000"/>
            <a:ext cx="4209184" cy="240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a:t>Many-to-Many Model</a:t>
            </a:r>
          </a:p>
        </p:txBody>
      </p:sp>
      <p:sp>
        <p:nvSpPr>
          <p:cNvPr id="23555" name="Rectangle 3"/>
          <p:cNvSpPr>
            <a:spLocks noGrp="1" noChangeArrowheads="1"/>
          </p:cNvSpPr>
          <p:nvPr>
            <p:ph idx="1"/>
          </p:nvPr>
        </p:nvSpPr>
        <p:spPr/>
        <p:txBody>
          <a:bodyPr/>
          <a:lstStyle/>
          <a:p>
            <a:pPr>
              <a:lnSpc>
                <a:spcPct val="90000"/>
              </a:lnSpc>
            </a:pPr>
            <a:r>
              <a:rPr lang="en-US" altLang="zh-CN" sz="2900" b="1" dirty="0"/>
              <a:t>Allows many user level threads to be mapped to many kernel threads</a:t>
            </a:r>
          </a:p>
          <a:p>
            <a:pPr>
              <a:lnSpc>
                <a:spcPct val="90000"/>
              </a:lnSpc>
            </a:pPr>
            <a:r>
              <a:rPr lang="en-US" altLang="zh-CN" sz="2900" b="1" dirty="0"/>
              <a:t>Allows the  operating system to create a sufficient number of kernel threads</a:t>
            </a:r>
          </a:p>
          <a:p>
            <a:pPr>
              <a:lnSpc>
                <a:spcPct val="90000"/>
              </a:lnSpc>
            </a:pPr>
            <a:endParaRPr lang="en-US" altLang="zh-CN" sz="2500" b="1" dirty="0"/>
          </a:p>
          <a:p>
            <a:pPr>
              <a:lnSpc>
                <a:spcPct val="90000"/>
              </a:lnSpc>
            </a:pPr>
            <a:r>
              <a:rPr lang="en-US" altLang="zh-CN" sz="2900" b="1" dirty="0"/>
              <a:t>Examples</a:t>
            </a:r>
            <a:r>
              <a:rPr lang="zh-CN" altLang="en-US" sz="2900" b="1" dirty="0"/>
              <a:t>：</a:t>
            </a:r>
          </a:p>
          <a:p>
            <a:pPr marL="46485175" lvl="1" indent="-45924788">
              <a:lnSpc>
                <a:spcPct val="90000"/>
              </a:lnSpc>
              <a:buNone/>
            </a:pPr>
            <a:r>
              <a:rPr lang="en-US" altLang="zh-CN" sz="2500" b="1" dirty="0">
                <a:solidFill>
                  <a:srgbClr val="0000CC"/>
                </a:solidFill>
              </a:rPr>
              <a:t>Solaris prior to version 9</a:t>
            </a:r>
          </a:p>
          <a:p>
            <a:pPr marL="46485175" lvl="1" indent="-45924788">
              <a:lnSpc>
                <a:spcPct val="90000"/>
              </a:lnSpc>
              <a:buNone/>
            </a:pPr>
            <a:r>
              <a:rPr lang="en-US" altLang="zh-CN" sz="2500" b="1" dirty="0">
                <a:solidFill>
                  <a:srgbClr val="0000CC"/>
                </a:solidFill>
              </a:rPr>
              <a:t>Windows NT/2000 with the </a:t>
            </a:r>
            <a:r>
              <a:rPr lang="en-US" altLang="zh-CN" sz="2500" b="1" dirty="0" err="1">
                <a:solidFill>
                  <a:srgbClr val="0000CC"/>
                </a:solidFill>
              </a:rPr>
              <a:t>ThreadFiber</a:t>
            </a:r>
            <a:r>
              <a:rPr lang="en-US" altLang="zh-CN" sz="2500" b="1" dirty="0">
                <a:solidFill>
                  <a:srgbClr val="0000CC"/>
                </a:solidFill>
              </a:rPr>
              <a:t> package</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t>Many-to-Many Model</a:t>
            </a:r>
          </a:p>
        </p:txBody>
      </p:sp>
      <p:sp>
        <p:nvSpPr>
          <p:cNvPr id="2" name="内容占位符 1"/>
          <p:cNvSpPr>
            <a:spLocks noGrp="1"/>
          </p:cNvSpPr>
          <p:nvPr>
            <p:ph idx="1"/>
          </p:nvPr>
        </p:nvSpPr>
        <p:spPr/>
        <p:txBody>
          <a:bodyPr/>
          <a:lstStyle/>
          <a:p>
            <a:endParaRPr lang="zh-CN" altLang="en-US"/>
          </a:p>
        </p:txBody>
      </p:sp>
      <p:pic>
        <p:nvPicPr>
          <p:cNvPr id="2457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607" y="1397001"/>
            <a:ext cx="5853113"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a:t>Two-level Model</a:t>
            </a:r>
          </a:p>
        </p:txBody>
      </p:sp>
      <p:sp>
        <p:nvSpPr>
          <p:cNvPr id="25603" name="Rectangle 3"/>
          <p:cNvSpPr>
            <a:spLocks noGrp="1" noChangeArrowheads="1"/>
          </p:cNvSpPr>
          <p:nvPr>
            <p:ph idx="1"/>
          </p:nvPr>
        </p:nvSpPr>
        <p:spPr/>
        <p:txBody>
          <a:bodyPr/>
          <a:lstStyle/>
          <a:p>
            <a:r>
              <a:rPr lang="en-US" altLang="zh-CN" sz="2900" b="1" dirty="0"/>
              <a:t>Similar to M:N, except that it allows a user thread to be bound to a kernel thread</a:t>
            </a:r>
          </a:p>
          <a:p>
            <a:r>
              <a:rPr lang="en-US" altLang="zh-CN" sz="2200" b="1" dirty="0"/>
              <a:t>Examples</a:t>
            </a:r>
          </a:p>
          <a:p>
            <a:pPr lvl="1"/>
            <a:r>
              <a:rPr lang="en-US" altLang="zh-CN" sz="2200" b="1" dirty="0"/>
              <a:t>IRIX</a:t>
            </a:r>
          </a:p>
          <a:p>
            <a:pPr lvl="1"/>
            <a:r>
              <a:rPr lang="en-US" altLang="zh-CN" sz="2200" b="1" dirty="0"/>
              <a:t>HP-UX</a:t>
            </a:r>
          </a:p>
          <a:p>
            <a:pPr lvl="1"/>
            <a:r>
              <a:rPr lang="en-US" altLang="zh-CN" sz="2200" b="1" dirty="0"/>
              <a:t>Tru64 UNIX</a:t>
            </a:r>
          </a:p>
          <a:p>
            <a:pPr lvl="1"/>
            <a:r>
              <a:rPr lang="en-US" altLang="zh-CN" sz="2200" b="1" dirty="0"/>
              <a:t>Solaris 8 and earlier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a:t>Two-level Model</a:t>
            </a:r>
          </a:p>
        </p:txBody>
      </p:sp>
      <p:sp>
        <p:nvSpPr>
          <p:cNvPr id="2" name="内容占位符 1"/>
          <p:cNvSpPr>
            <a:spLocks noGrp="1"/>
          </p:cNvSpPr>
          <p:nvPr>
            <p:ph idx="1"/>
          </p:nvPr>
        </p:nvSpPr>
        <p:spPr/>
        <p:txBody>
          <a:bodyPr/>
          <a:lstStyle/>
          <a:p>
            <a:endParaRPr lang="zh-CN" altLang="en-US"/>
          </a:p>
        </p:txBody>
      </p:sp>
      <p:pic>
        <p:nvPicPr>
          <p:cNvPr id="2662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495" y="1643063"/>
            <a:ext cx="6746875"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vert="horz" wrap="square" lIns="0" tIns="0" rIns="0" bIns="0" numCol="1" anchor="t" anchorCtr="0" compatLnSpc="1">
            <a:prstTxWarp prst="textNoShape">
              <a:avLst/>
            </a:prstTxWarp>
          </a:bodyPr>
          <a:lstStyle/>
          <a:p>
            <a:pPr defTabSz="550572">
              <a:lnSpc>
                <a:spcPct val="84000"/>
              </a:lnSpc>
              <a:tabLst>
                <a:tab pos="0" algn="l"/>
                <a:tab pos="560299" algn="l"/>
                <a:tab pos="1120597" algn="l"/>
                <a:tab pos="1680896" algn="l"/>
                <a:tab pos="2241194" algn="l"/>
                <a:tab pos="2801493" algn="l"/>
                <a:tab pos="3361792" algn="l"/>
                <a:tab pos="3922090" algn="l"/>
                <a:tab pos="4482389" algn="l"/>
                <a:tab pos="5042687" algn="l"/>
                <a:tab pos="5602986" algn="l"/>
                <a:tab pos="6163285" algn="l"/>
                <a:tab pos="6723583" algn="l"/>
                <a:tab pos="7283882" algn="l"/>
                <a:tab pos="7844180" algn="l"/>
                <a:tab pos="8404479" algn="l"/>
                <a:tab pos="8964778" algn="l"/>
                <a:tab pos="9525076" algn="l"/>
                <a:tab pos="10085375" algn="l"/>
                <a:tab pos="10645673" algn="l"/>
                <a:tab pos="11205972" algn="l"/>
                <a:tab pos="11532813" algn="l"/>
              </a:tabLst>
              <a:defRPr/>
            </a:pPr>
            <a:r>
              <a:rPr lang="en-GB" altLang="zh-CN" sz="4400">
                <a:effectLst>
                  <a:outerShdw blurRad="38100" dist="38100" dir="2700000" algn="tl">
                    <a:srgbClr val="C0C0C0"/>
                  </a:outerShdw>
                </a:effectLst>
                <a:ea typeface="宋体" pitchFamily="2" charset="-122"/>
              </a:rPr>
              <a:t>Solaris</a:t>
            </a:r>
            <a:r>
              <a:rPr lang="zh-CN" altLang="en-GB">
                <a:ea typeface="宋体" pitchFamily="2" charset="-122"/>
              </a:rPr>
              <a:t>多线程模型的发展 </a:t>
            </a:r>
            <a:r>
              <a:rPr lang="en-GB" altLang="zh-CN">
                <a:ea typeface="宋体" pitchFamily="2" charset="-122"/>
              </a:rPr>
              <a:t>- M:N -&gt; 1:1</a:t>
            </a:r>
          </a:p>
        </p:txBody>
      </p:sp>
      <p:sp>
        <p:nvSpPr>
          <p:cNvPr id="2" name="内容占位符 1"/>
          <p:cNvSpPr>
            <a:spLocks noGrp="1"/>
          </p:cNvSpPr>
          <p:nvPr>
            <p:ph idx="1"/>
          </p:nvPr>
        </p:nvSpPr>
        <p:spPr/>
        <p:txBody>
          <a:bodyPr/>
          <a:lstStyle/>
          <a:p>
            <a:endParaRPr lang="zh-CN" altLang="en-US"/>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569" y="1527176"/>
            <a:ext cx="3649662"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57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194" y="1460501"/>
            <a:ext cx="39751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15717" name="AutoShape 5"/>
          <p:cNvSpPr>
            <a:spLocks noChangeArrowheads="1"/>
          </p:cNvSpPr>
          <p:nvPr/>
        </p:nvSpPr>
        <p:spPr bwMode="auto">
          <a:xfrm>
            <a:off x="5591970" y="3765551"/>
            <a:ext cx="892175" cy="815975"/>
          </a:xfrm>
          <a:prstGeom prst="rightArrow">
            <a:avLst>
              <a:gd name="adj1" fmla="val 50000"/>
              <a:gd name="adj2" fmla="val 25011"/>
            </a:avLst>
          </a:prstGeom>
          <a:solidFill>
            <a:srgbClr val="00B8FF"/>
          </a:solidFill>
          <a:ln w="9360">
            <a:solidFill>
              <a:srgbClr val="000000"/>
            </a:solidFill>
            <a:miter lim="800000"/>
            <a:headEnd/>
            <a:tailEnd/>
          </a:ln>
        </p:spPr>
        <p:txBody>
          <a:bodyPr wrap="none" lIns="112060" tIns="56030" rIns="112060" bIns="56030" anchor="ctr"/>
          <a:lstStyle/>
          <a:p>
            <a:endParaRPr lang="zh-CN" altLang="en-US" sz="220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p:cTn id="6" dur="1" fill="hold">
                                          <p:stCondLst>
                                            <p:cond delay="0"/>
                                          </p:stCondLst>
                                        </p:cTn>
                                        <p:tgtEl>
                                          <p:spTgt spid="115716"/>
                                        </p:tgtEl>
                                        <p:attrNameLst>
                                          <p:attrName>style.visibility</p:attrName>
                                        </p:attrNameLst>
                                      </p:cBhvr>
                                      <p:to>
                                        <p:strVal val="visible"/>
                                      </p:to>
                                    </p:set>
                                  </p:childTnLst>
                                </p:cTn>
                              </p:par>
                              <p:par>
                                <p:cTn id="7" presetID="1" presetClass="entr" fill="hold" grpId="0" nodeType="withEffect">
                                  <p:stCondLst>
                                    <p:cond delay="0"/>
                                  </p:stCondLst>
                                  <p:childTnLst>
                                    <p:set>
                                      <p:cBhvr>
                                        <p:cTn id="8" dur="1" fill="hold">
                                          <p:stCondLst>
                                            <p:cond delay="0"/>
                                          </p:stCondLst>
                                        </p:cTn>
                                        <p:tgtEl>
                                          <p:spTgt spid="115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vert="horz" wrap="square" lIns="0" tIns="0" rIns="0" bIns="0" numCol="1" anchor="t" anchorCtr="0" compatLnSpc="1">
            <a:prstTxWarp prst="textNoShape">
              <a:avLst/>
            </a:prstTxWarp>
          </a:bodyPr>
          <a:lstStyle/>
          <a:p>
            <a:pPr defTabSz="550572">
              <a:lnSpc>
                <a:spcPct val="84000"/>
              </a:lnSpc>
              <a:tabLst>
                <a:tab pos="0" algn="l"/>
                <a:tab pos="560299" algn="l"/>
                <a:tab pos="1120597" algn="l"/>
                <a:tab pos="1680896" algn="l"/>
                <a:tab pos="2241194" algn="l"/>
                <a:tab pos="2801493" algn="l"/>
                <a:tab pos="3361792" algn="l"/>
                <a:tab pos="3922090" algn="l"/>
                <a:tab pos="4482389" algn="l"/>
                <a:tab pos="5042687" algn="l"/>
                <a:tab pos="5602986" algn="l"/>
                <a:tab pos="6163285" algn="l"/>
                <a:tab pos="6723583" algn="l"/>
                <a:tab pos="7283882" algn="l"/>
                <a:tab pos="7844180" algn="l"/>
                <a:tab pos="8404479" algn="l"/>
                <a:tab pos="8964778" algn="l"/>
                <a:tab pos="9525076" algn="l"/>
                <a:tab pos="10085375" algn="l"/>
                <a:tab pos="10645673" algn="l"/>
                <a:tab pos="11205972" algn="l"/>
                <a:tab pos="11532813" algn="l"/>
              </a:tabLst>
              <a:defRPr/>
            </a:pPr>
            <a:r>
              <a:rPr lang="en-GB" altLang="zh-CN" sz="2800" dirty="0">
                <a:solidFill>
                  <a:srgbClr val="CC6600"/>
                </a:solidFill>
                <a:effectLst>
                  <a:outerShdw blurRad="38100" dist="38100" dir="2700000" algn="tl">
                    <a:srgbClr val="C0C0C0"/>
                  </a:outerShdw>
                </a:effectLst>
                <a:ea typeface="宋体" pitchFamily="2" charset="-122"/>
              </a:rPr>
              <a:t>Solaris</a:t>
            </a:r>
            <a:r>
              <a:rPr lang="zh-CN" altLang="en-GB" sz="2800" dirty="0">
                <a:solidFill>
                  <a:srgbClr val="CC6600"/>
                </a:solidFill>
                <a:ea typeface="宋体" pitchFamily="2" charset="-122"/>
              </a:rPr>
              <a:t>用户线程、内核线程、</a:t>
            </a:r>
            <a:r>
              <a:rPr lang="en-GB" altLang="zh-CN" sz="2800" dirty="0" err="1">
                <a:solidFill>
                  <a:srgbClr val="CC6600"/>
                </a:solidFill>
                <a:ea typeface="宋体" pitchFamily="2" charset="-122"/>
              </a:rPr>
              <a:t>lwp</a:t>
            </a:r>
            <a:r>
              <a:rPr lang="zh-CN" altLang="en-GB" sz="2800" dirty="0">
                <a:solidFill>
                  <a:srgbClr val="CC6600"/>
                </a:solidFill>
                <a:ea typeface="宋体" pitchFamily="2" charset="-122"/>
              </a:rPr>
              <a:t>三者之间的关系</a:t>
            </a:r>
          </a:p>
        </p:txBody>
      </p:sp>
      <p:sp>
        <p:nvSpPr>
          <p:cNvPr id="2" name="内容占位符 1"/>
          <p:cNvSpPr>
            <a:spLocks noGrp="1"/>
          </p:cNvSpPr>
          <p:nvPr>
            <p:ph idx="1"/>
          </p:nvPr>
        </p:nvSpPr>
        <p:spPr/>
        <p:txBody>
          <a:bodyPr/>
          <a:lstStyle/>
          <a:p>
            <a:endParaRPr lang="zh-CN" altLang="en-US"/>
          </a:p>
        </p:txBody>
      </p:sp>
      <p:sp>
        <p:nvSpPr>
          <p:cNvPr id="28675" name="Rectangle 4"/>
          <p:cNvSpPr>
            <a:spLocks noChangeArrowheads="1"/>
          </p:cNvSpPr>
          <p:nvPr/>
        </p:nvSpPr>
        <p:spPr bwMode="auto">
          <a:xfrm>
            <a:off x="1142206" y="0"/>
            <a:ext cx="1038383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12060" tIns="56030" rIns="112060" bIns="56030" anchor="ctr"/>
          <a:lstStyle/>
          <a:p>
            <a:endParaRPr lang="zh-CN" altLang="en-US" sz="2200"/>
          </a:p>
        </p:txBody>
      </p:sp>
      <p:graphicFrame>
        <p:nvGraphicFramePr>
          <p:cNvPr id="28676" name="Object 5"/>
          <p:cNvGraphicFramePr>
            <a:graphicFrameLocks noChangeAspect="1"/>
          </p:cNvGraphicFramePr>
          <p:nvPr/>
        </p:nvGraphicFramePr>
        <p:xfrm>
          <a:off x="2874170" y="2155825"/>
          <a:ext cx="7121525" cy="4046538"/>
        </p:xfrm>
        <a:graphic>
          <a:graphicData uri="http://schemas.openxmlformats.org/presentationml/2006/ole">
            <mc:AlternateContent xmlns:mc="http://schemas.openxmlformats.org/markup-compatibility/2006">
              <mc:Choice xmlns:v="urn:schemas-microsoft-com:vml" Requires="v">
                <p:oleObj spid="_x0000_s28759" name="Visio" r:id="rId4" imgW="6421598" imgH="3574153" progId="Visio.Drawing.11">
                  <p:embed/>
                </p:oleObj>
              </mc:Choice>
              <mc:Fallback>
                <p:oleObj name="Visio" r:id="rId4" imgW="6421598" imgH="3574153"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4170" y="2155825"/>
                        <a:ext cx="7121525" cy="4046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7" name="AutoShape 6"/>
          <p:cNvSpPr>
            <a:spLocks noChangeArrowheads="1"/>
          </p:cNvSpPr>
          <p:nvPr/>
        </p:nvSpPr>
        <p:spPr bwMode="auto">
          <a:xfrm>
            <a:off x="7222331" y="2047875"/>
            <a:ext cx="3043238" cy="338138"/>
          </a:xfrm>
          <a:prstGeom prst="wedgeRoundRectCallout">
            <a:avLst>
              <a:gd name="adj1" fmla="val -11236"/>
              <a:gd name="adj2" fmla="val 338940"/>
              <a:gd name="adj3" fmla="val 16667"/>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00049" tIns="52025" rIns="100049" bIns="52025"/>
          <a:lstStyle/>
          <a:p>
            <a:pPr algn="ctr" defTabSz="407988" eaLnBrk="1">
              <a:lnSpc>
                <a:spcPct val="93000"/>
              </a:lnSpc>
              <a:spcAft>
                <a:spcPts val="813"/>
              </a:spcAft>
              <a:buClr>
                <a:srgbClr val="000000"/>
              </a:buClr>
              <a:buSzPct val="4500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zh-CN" altLang="en-GB" sz="2200">
                <a:solidFill>
                  <a:srgbClr val="0000CC"/>
                </a:solidFill>
                <a:latin typeface="SunSans-Demi" charset="0"/>
                <a:ea typeface="宋体" pitchFamily="2" charset="-122"/>
              </a:rPr>
              <a:t>通过线程</a:t>
            </a:r>
            <a:r>
              <a:rPr lang="en-GB" altLang="zh-CN" sz="2200">
                <a:solidFill>
                  <a:srgbClr val="0000CC"/>
                </a:solidFill>
                <a:latin typeface="SunSans-Demi" charset="0"/>
                <a:ea typeface="宋体" pitchFamily="2" charset="-122"/>
              </a:rPr>
              <a:t>id</a:t>
            </a:r>
            <a:r>
              <a:rPr lang="zh-CN" altLang="en-GB" sz="2200">
                <a:solidFill>
                  <a:srgbClr val="0000CC"/>
                </a:solidFill>
                <a:latin typeface="SunSans-Demi" charset="0"/>
                <a:ea typeface="宋体" pitchFamily="2" charset="-122"/>
              </a:rPr>
              <a:t>对应</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4.4 Thread Libraries</a:t>
            </a:r>
            <a:endParaRPr lang="zh-CN" altLang="en-US" sz="4156" dirty="0">
              <a:cs typeface="ＭＳ Ｐゴシック" charset="-128"/>
            </a:endParaRPr>
          </a:p>
        </p:txBody>
      </p:sp>
    </p:spTree>
    <p:extLst>
      <p:ext uri="{BB962C8B-B14F-4D97-AF65-F5344CB8AC3E}">
        <p14:creationId xmlns:p14="http://schemas.microsoft.com/office/powerpoint/2010/main" val="2098432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zh-CN" dirty="0">
                <a:solidFill>
                  <a:srgbClr val="FF0000"/>
                </a:solidFill>
                <a:ea typeface="宋体" pitchFamily="2" charset="-122"/>
              </a:rPr>
              <a:t> </a:t>
            </a:r>
            <a:r>
              <a:rPr lang="en-US" altLang="zh-CN" dirty="0">
                <a:solidFill>
                  <a:srgbClr val="FF0000"/>
                </a:solidFill>
              </a:rPr>
              <a:t>Thread Libraries</a:t>
            </a:r>
          </a:p>
        </p:txBody>
      </p:sp>
      <p:sp>
        <p:nvSpPr>
          <p:cNvPr id="29699" name="Content Placeholder 2"/>
          <p:cNvSpPr>
            <a:spLocks noGrp="1"/>
          </p:cNvSpPr>
          <p:nvPr>
            <p:ph idx="1"/>
          </p:nvPr>
        </p:nvSpPr>
        <p:spPr/>
        <p:txBody>
          <a:bodyPr/>
          <a:lstStyle/>
          <a:p>
            <a:r>
              <a:rPr lang="en-US" altLang="zh-CN" sz="2900" b="1">
                <a:solidFill>
                  <a:srgbClr val="3366FF"/>
                </a:solidFill>
              </a:rPr>
              <a:t>Thread library </a:t>
            </a:r>
            <a:r>
              <a:rPr lang="en-US" altLang="zh-CN" sz="2900" b="1"/>
              <a:t>provides programmer with API for creating and managing threads</a:t>
            </a:r>
          </a:p>
          <a:p>
            <a:r>
              <a:rPr lang="en-US" altLang="zh-CN" sz="2900" b="1"/>
              <a:t>Two primary ways of implementing</a:t>
            </a:r>
          </a:p>
          <a:p>
            <a:pPr lvl="1"/>
            <a:r>
              <a:rPr lang="en-US" altLang="zh-CN" sz="2900" b="1"/>
              <a:t>Library entirely in </a:t>
            </a:r>
            <a:r>
              <a:rPr lang="en-US" altLang="zh-CN" sz="2900" b="1">
                <a:solidFill>
                  <a:srgbClr val="FF0000"/>
                </a:solidFill>
              </a:rPr>
              <a:t>user space</a:t>
            </a:r>
          </a:p>
          <a:p>
            <a:pPr lvl="1"/>
            <a:r>
              <a:rPr lang="en-US" altLang="zh-CN" sz="2900" b="1">
                <a:solidFill>
                  <a:srgbClr val="FF0000"/>
                </a:solidFill>
              </a:rPr>
              <a:t>Kernel-level library</a:t>
            </a:r>
            <a:r>
              <a:rPr lang="en-US" altLang="zh-CN" sz="2900" b="1"/>
              <a:t> supported by the OS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dirty="0" err="1">
                <a:solidFill>
                  <a:srgbClr val="FF0000"/>
                </a:solidFill>
              </a:rPr>
              <a:t>Pthreads</a:t>
            </a:r>
            <a:endParaRPr lang="en-US" altLang="zh-CN" dirty="0">
              <a:solidFill>
                <a:srgbClr val="FF0000"/>
              </a:solidFill>
            </a:endParaRPr>
          </a:p>
        </p:txBody>
      </p:sp>
      <p:sp>
        <p:nvSpPr>
          <p:cNvPr id="30723" name="Rectangle 3"/>
          <p:cNvSpPr>
            <a:spLocks noGrp="1" noChangeArrowheads="1"/>
          </p:cNvSpPr>
          <p:nvPr>
            <p:ph idx="1"/>
          </p:nvPr>
        </p:nvSpPr>
        <p:spPr/>
        <p:txBody>
          <a:bodyPr/>
          <a:lstStyle/>
          <a:p>
            <a:r>
              <a:rPr lang="en-US" altLang="zh-CN" sz="2500" b="1"/>
              <a:t>May be provided either as </a:t>
            </a:r>
            <a:r>
              <a:rPr lang="en-US" altLang="zh-CN" sz="2500" b="1">
                <a:solidFill>
                  <a:srgbClr val="0000CC"/>
                </a:solidFill>
              </a:rPr>
              <a:t>user-level or kernel-level</a:t>
            </a:r>
          </a:p>
          <a:p>
            <a:r>
              <a:rPr lang="en-US" altLang="zh-CN" sz="2500" b="1"/>
              <a:t>A </a:t>
            </a:r>
            <a:r>
              <a:rPr lang="en-US" altLang="zh-CN" sz="2500" b="1">
                <a:solidFill>
                  <a:srgbClr val="FF0000"/>
                </a:solidFill>
              </a:rPr>
              <a:t>POSIX </a:t>
            </a:r>
            <a:r>
              <a:rPr lang="zh-CN" altLang="en-US" sz="2500" b="1">
                <a:ea typeface="宋体" pitchFamily="2" charset="-122"/>
              </a:rPr>
              <a:t>（</a:t>
            </a:r>
            <a:r>
              <a:rPr lang="en-US" altLang="zh-CN" sz="2200" b="1"/>
              <a:t>Portable Operating System Interface</a:t>
            </a:r>
            <a:r>
              <a:rPr lang="zh-CN" altLang="en-US" sz="2200" b="1">
                <a:ea typeface="宋体" pitchFamily="2" charset="-122"/>
              </a:rPr>
              <a:t>）</a:t>
            </a:r>
            <a:r>
              <a:rPr lang="zh-CN" altLang="en-US" sz="2500" b="1"/>
              <a:t> </a:t>
            </a:r>
            <a:r>
              <a:rPr lang="en-US" altLang="zh-CN" sz="2500" b="1"/>
              <a:t>standard (IEEE 1003.1c) API for thread creation and synchronization</a:t>
            </a:r>
          </a:p>
          <a:p>
            <a:pPr>
              <a:buFont typeface="Monotype Sorts" pitchFamily="2" charset="2"/>
              <a:buNone/>
            </a:pPr>
            <a:r>
              <a:rPr lang="en-US" altLang="zh-CN" sz="2200" b="1">
                <a:solidFill>
                  <a:srgbClr val="0000CC"/>
                </a:solidFill>
              </a:rPr>
              <a:t>	http://standards.ieee.org/reading/ieee/stad_public/description/</a:t>
            </a:r>
            <a:r>
              <a:rPr lang="en-US" altLang="zh-CN" sz="2200" b="1">
                <a:solidFill>
                  <a:srgbClr val="0000CC"/>
                </a:solidFill>
                <a:ea typeface="宋体" pitchFamily="2" charset="-122"/>
              </a:rPr>
              <a:t>posix</a:t>
            </a:r>
            <a:endParaRPr lang="en-US" altLang="zh-CN" sz="2500" b="1">
              <a:solidFill>
                <a:srgbClr val="0000CC"/>
              </a:solidFill>
              <a:ea typeface="宋体" pitchFamily="2" charset="-122"/>
            </a:endParaRPr>
          </a:p>
          <a:p>
            <a:r>
              <a:rPr lang="en-US" altLang="zh-CN" sz="2500" b="1"/>
              <a:t>API specifies behavior of the thread library, implementation is up to development of the library</a:t>
            </a:r>
          </a:p>
          <a:p>
            <a:r>
              <a:rPr lang="en-US" altLang="zh-CN" sz="2500" b="1"/>
              <a:t>Common in UNIX operating systems (</a:t>
            </a:r>
            <a:r>
              <a:rPr lang="en-US" altLang="zh-CN" sz="2500" b="1">
                <a:solidFill>
                  <a:srgbClr val="0000CC"/>
                </a:solidFill>
              </a:rPr>
              <a:t>Solaris, Linux, Mac OS X</a:t>
            </a:r>
            <a:r>
              <a:rPr lang="en-US" altLang="zh-CN" sz="2500" b="1"/>
              <a:t>)</a:t>
            </a:r>
            <a:endParaRPr lang="en-US" altLang="zh-CN" sz="2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4.1 Overview</a:t>
            </a:r>
            <a:endParaRPr lang="zh-CN" altLang="en-US" sz="4156" dirty="0">
              <a:cs typeface="ＭＳ Ｐゴシック" charset="-128"/>
            </a:endParaRPr>
          </a:p>
        </p:txBody>
      </p:sp>
    </p:spTree>
    <p:extLst>
      <p:ext uri="{BB962C8B-B14F-4D97-AF65-F5344CB8AC3E}">
        <p14:creationId xmlns:p14="http://schemas.microsoft.com/office/powerpoint/2010/main" val="821585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pPr eaLnBrk="1" hangingPunct="1"/>
            <a:r>
              <a:rPr lang="en-US" altLang="zh-CN"/>
              <a:t>Java Threads</a:t>
            </a:r>
          </a:p>
        </p:txBody>
      </p:sp>
      <p:sp>
        <p:nvSpPr>
          <p:cNvPr id="31747" name="Rectangle 5"/>
          <p:cNvSpPr>
            <a:spLocks noGrp="1" noChangeArrowheads="1"/>
          </p:cNvSpPr>
          <p:nvPr>
            <p:ph idx="1"/>
          </p:nvPr>
        </p:nvSpPr>
        <p:spPr/>
        <p:txBody>
          <a:bodyPr/>
          <a:lstStyle/>
          <a:p>
            <a:r>
              <a:rPr lang="en-US" altLang="zh-CN" sz="2200" b="1" dirty="0"/>
              <a:t>Java threads are managed by the JVM</a:t>
            </a:r>
          </a:p>
          <a:p>
            <a:pPr>
              <a:buFont typeface="Monotype Sorts" pitchFamily="2" charset="2"/>
              <a:buNone/>
            </a:pPr>
            <a:endParaRPr lang="en-US" altLang="zh-CN" sz="2200" b="1" dirty="0"/>
          </a:p>
          <a:p>
            <a:r>
              <a:rPr lang="en-US" altLang="zh-CN" sz="2200" b="1" dirty="0"/>
              <a:t>Typically implemented using the threads model provided by underlying OS</a:t>
            </a:r>
          </a:p>
          <a:p>
            <a:pPr>
              <a:buFont typeface="Monotype Sorts" pitchFamily="2" charset="2"/>
              <a:buNone/>
            </a:pPr>
            <a:endParaRPr lang="en-US" altLang="zh-CN" sz="2200" b="1" dirty="0"/>
          </a:p>
          <a:p>
            <a:r>
              <a:rPr lang="en-US" altLang="zh-CN" sz="2200" b="1" dirty="0"/>
              <a:t>Java threads may be created by:</a:t>
            </a:r>
            <a:br>
              <a:rPr lang="en-US" altLang="zh-CN" sz="2200" b="1" dirty="0"/>
            </a:br>
            <a:endParaRPr lang="en-US" altLang="zh-CN" sz="2200" b="1" dirty="0"/>
          </a:p>
          <a:p>
            <a:pPr lvl="1"/>
            <a:r>
              <a:rPr lang="en-US" altLang="zh-CN" sz="2200" b="1" dirty="0"/>
              <a:t>Extending Thread class</a:t>
            </a:r>
          </a:p>
          <a:p>
            <a:pPr lvl="1"/>
            <a:r>
              <a:rPr lang="en-US" altLang="zh-CN" sz="2200" b="1" dirty="0"/>
              <a:t>Implementing the Runnable interface</a:t>
            </a:r>
            <a:br>
              <a:rPr lang="en-US" altLang="zh-CN" sz="2200" b="1" dirty="0"/>
            </a:br>
            <a:endParaRPr lang="en-US" altLang="zh-CN" sz="22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4.5 Implicit Threading</a:t>
            </a:r>
            <a:r>
              <a:rPr lang="zh-CN" altLang="en-US" sz="4156" dirty="0">
                <a:cs typeface="ＭＳ Ｐゴシック" charset="-128"/>
              </a:rPr>
              <a:t>（</a:t>
            </a:r>
            <a:r>
              <a:rPr lang="zh-CN" altLang="en-US" sz="4156" dirty="0">
                <a:latin typeface="仿宋" panose="02010609060101010101" pitchFamily="49" charset="-122"/>
                <a:ea typeface="仿宋" panose="02010609060101010101" pitchFamily="49" charset="-122"/>
                <a:cs typeface="ＭＳ Ｐゴシック" charset="-128"/>
              </a:rPr>
              <a:t>隐私多线程</a:t>
            </a:r>
            <a:r>
              <a:rPr lang="zh-CN" altLang="en-US" sz="4156" dirty="0">
                <a:cs typeface="ＭＳ Ｐゴシック" charset="-128"/>
              </a:rPr>
              <a:t>）</a:t>
            </a:r>
          </a:p>
        </p:txBody>
      </p:sp>
    </p:spTree>
    <p:extLst>
      <p:ext uri="{BB962C8B-B14F-4D97-AF65-F5344CB8AC3E}">
        <p14:creationId xmlns:p14="http://schemas.microsoft.com/office/powerpoint/2010/main" val="88437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cs typeface="ＭＳ Ｐゴシック" charset="-128"/>
              </a:rPr>
              <a:t>Implicit Threading</a:t>
            </a:r>
            <a:endParaRPr lang="zh-CN" altLang="en-US" dirty="0"/>
          </a:p>
        </p:txBody>
      </p:sp>
      <p:sp>
        <p:nvSpPr>
          <p:cNvPr id="3" name="内容占位符 2"/>
          <p:cNvSpPr>
            <a:spLocks noGrp="1"/>
          </p:cNvSpPr>
          <p:nvPr>
            <p:ph idx="1"/>
          </p:nvPr>
        </p:nvSpPr>
        <p:spPr/>
        <p:txBody>
          <a:bodyPr/>
          <a:lstStyle/>
          <a:p>
            <a:r>
              <a:rPr lang="zh-CN" altLang="en-US" dirty="0"/>
              <a:t>多核系统多线程编程，一个应用程序有可能有几百个甚至上千的线程，这样的程序面临许多挑战：</a:t>
            </a:r>
            <a:endParaRPr lang="en-US" altLang="zh-CN" dirty="0"/>
          </a:p>
          <a:p>
            <a:pPr lvl="1"/>
            <a:r>
              <a:rPr lang="zh-CN" altLang="en-US" sz="2400" dirty="0">
                <a:solidFill>
                  <a:srgbClr val="0000CC"/>
                </a:solidFill>
              </a:rPr>
              <a:t>编程挑战</a:t>
            </a:r>
            <a:r>
              <a:rPr lang="zh-CN" altLang="en-US" sz="2400" dirty="0"/>
              <a:t>：任务分解、任务的工作量平衡、数据分割、数据依赖、测试与调试</a:t>
            </a:r>
            <a:endParaRPr lang="en-US" altLang="zh-CN" sz="2400" dirty="0"/>
          </a:p>
          <a:p>
            <a:pPr lvl="1"/>
            <a:r>
              <a:rPr lang="zh-CN" altLang="en-US" sz="2400" dirty="0">
                <a:solidFill>
                  <a:srgbClr val="0000CC"/>
                </a:solidFill>
              </a:rPr>
              <a:t>程序执行顺序的正确性问题</a:t>
            </a:r>
            <a:r>
              <a:rPr lang="zh-CN" altLang="en-US" sz="2400" dirty="0"/>
              <a:t>：同步、互斥</a:t>
            </a:r>
            <a:endParaRPr lang="en-US" altLang="zh-CN" sz="2400" dirty="0"/>
          </a:p>
          <a:p>
            <a:r>
              <a:rPr lang="zh-CN" altLang="en-US" sz="2800" b="1" dirty="0"/>
              <a:t>策略：</a:t>
            </a:r>
            <a:r>
              <a:rPr lang="zh-CN" altLang="en-US" dirty="0">
                <a:solidFill>
                  <a:srgbClr val="FF0000"/>
                </a:solidFill>
              </a:rPr>
              <a:t>隐私线程</a:t>
            </a:r>
            <a:r>
              <a:rPr lang="en-US" altLang="zh-CN" dirty="0">
                <a:solidFill>
                  <a:srgbClr val="FF0000"/>
                </a:solidFill>
              </a:rPr>
              <a:t>Implicit Threading</a:t>
            </a:r>
            <a:r>
              <a:rPr lang="zh-CN" altLang="en-US" dirty="0"/>
              <a:t>，当前一种流行趋势。</a:t>
            </a:r>
            <a:endParaRPr lang="en-US" altLang="zh-CN" dirty="0"/>
          </a:p>
          <a:p>
            <a:pPr lvl="1"/>
            <a:r>
              <a:rPr lang="zh-CN" altLang="en-US" sz="2400" dirty="0"/>
              <a:t>将线程的创建与管理交给编译器和运行时库来完成</a:t>
            </a:r>
            <a:endParaRPr lang="en-US" altLang="zh-CN" sz="2400" dirty="0"/>
          </a:p>
          <a:p>
            <a:endParaRPr lang="zh-CN" altLang="en-US" dirty="0"/>
          </a:p>
        </p:txBody>
      </p:sp>
    </p:spTree>
    <p:extLst>
      <p:ext uri="{BB962C8B-B14F-4D97-AF65-F5344CB8AC3E}">
        <p14:creationId xmlns:p14="http://schemas.microsoft.com/office/powerpoint/2010/main" val="36066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cs typeface="ＭＳ Ｐゴシック" charset="-128"/>
              </a:rPr>
              <a:t>Implicit Threading</a:t>
            </a:r>
            <a:endParaRPr lang="zh-CN" altLang="en-US" dirty="0"/>
          </a:p>
        </p:txBody>
      </p:sp>
      <p:sp>
        <p:nvSpPr>
          <p:cNvPr id="3" name="内容占位符 2"/>
          <p:cNvSpPr>
            <a:spLocks noGrp="1"/>
          </p:cNvSpPr>
          <p:nvPr>
            <p:ph idx="1"/>
          </p:nvPr>
        </p:nvSpPr>
        <p:spPr>
          <a:xfrm>
            <a:off x="633315" y="1366838"/>
            <a:ext cx="11664019" cy="4706938"/>
          </a:xfrm>
        </p:spPr>
        <p:txBody>
          <a:bodyPr/>
          <a:lstStyle/>
          <a:p>
            <a:r>
              <a:rPr lang="zh-CN" altLang="en-US" sz="2800" dirty="0"/>
              <a:t>几种隐私线程的设计方法：</a:t>
            </a:r>
            <a:endParaRPr lang="en-US" altLang="zh-CN" sz="2800" dirty="0"/>
          </a:p>
          <a:p>
            <a:pPr lvl="1"/>
            <a:r>
              <a:rPr lang="en-US" altLang="zh-CN" sz="2400" b="1" dirty="0">
                <a:solidFill>
                  <a:srgbClr val="0000CC"/>
                </a:solidFill>
              </a:rPr>
              <a:t>Thread Pools</a:t>
            </a:r>
            <a:r>
              <a:rPr lang="zh-CN" altLang="en-US" sz="2400" dirty="0"/>
              <a:t>（线程池）</a:t>
            </a:r>
            <a:endParaRPr lang="en-US" altLang="zh-CN" sz="2400" dirty="0"/>
          </a:p>
          <a:p>
            <a:pPr lvl="1"/>
            <a:r>
              <a:rPr lang="en-US" altLang="zh-CN" sz="2400" b="1" dirty="0">
                <a:solidFill>
                  <a:srgbClr val="0000CC"/>
                </a:solidFill>
              </a:rPr>
              <a:t>Fork Join</a:t>
            </a:r>
          </a:p>
          <a:p>
            <a:pPr lvl="1"/>
            <a:r>
              <a:rPr lang="en-US" altLang="zh-CN" b="1" dirty="0" err="1">
                <a:solidFill>
                  <a:srgbClr val="0000CC"/>
                </a:solidFill>
              </a:rPr>
              <a:t>OpenMP</a:t>
            </a:r>
            <a:r>
              <a:rPr lang="zh-CN" altLang="en-US" b="1" dirty="0"/>
              <a:t>，</a:t>
            </a:r>
            <a:r>
              <a:rPr lang="zh-CN" altLang="en-US" dirty="0"/>
              <a:t>用于共享内存并行系统的多处理器程序设计的一套指导性编译处理方案。</a:t>
            </a:r>
            <a:r>
              <a:rPr lang="en-US" altLang="zh-CN" dirty="0" err="1"/>
              <a:t>OpenMP</a:t>
            </a:r>
            <a:r>
              <a:rPr lang="zh-CN" altLang="en-US" dirty="0"/>
              <a:t>支持的编程语言包括</a:t>
            </a:r>
            <a:r>
              <a:rPr lang="en-US" altLang="zh-CN" dirty="0"/>
              <a:t>C</a:t>
            </a:r>
            <a:r>
              <a:rPr lang="zh-CN" altLang="en-US" dirty="0"/>
              <a:t>、</a:t>
            </a:r>
            <a:r>
              <a:rPr lang="en-US" altLang="zh-CN" dirty="0"/>
              <a:t>C++</a:t>
            </a:r>
            <a:r>
              <a:rPr lang="zh-CN" altLang="en-US" dirty="0"/>
              <a:t>和</a:t>
            </a:r>
            <a:r>
              <a:rPr lang="en-US" altLang="zh-CN" dirty="0"/>
              <a:t>Fortran</a:t>
            </a:r>
            <a:r>
              <a:rPr lang="zh-CN" altLang="en-US" dirty="0"/>
              <a:t>。</a:t>
            </a:r>
            <a:endParaRPr lang="en-US" altLang="zh-CN" dirty="0"/>
          </a:p>
          <a:p>
            <a:pPr lvl="1"/>
            <a:r>
              <a:rPr lang="en-US" altLang="zh-CN" sz="2400" b="1" dirty="0">
                <a:solidFill>
                  <a:srgbClr val="0000CC"/>
                </a:solidFill>
              </a:rPr>
              <a:t>Grand Central Dispatch</a:t>
            </a:r>
            <a:r>
              <a:rPr lang="zh-CN" altLang="en-US" sz="2400" dirty="0"/>
              <a:t>（</a:t>
            </a:r>
            <a:r>
              <a:rPr lang="en-US" altLang="zh-CN" sz="2400" dirty="0"/>
              <a:t>GCD</a:t>
            </a:r>
            <a:r>
              <a:rPr lang="zh-CN" altLang="en-US" sz="2400" dirty="0"/>
              <a:t>，大中央调度），</a:t>
            </a:r>
            <a:r>
              <a:rPr lang="en-US" altLang="zh-CN" dirty="0"/>
              <a:t>Apple for its </a:t>
            </a:r>
            <a:r>
              <a:rPr lang="en-US" altLang="zh-CN" dirty="0" err="1"/>
              <a:t>macOS</a:t>
            </a:r>
            <a:r>
              <a:rPr lang="en-US" altLang="zh-CN" dirty="0"/>
              <a:t> and iOS operating systems.</a:t>
            </a:r>
          </a:p>
          <a:p>
            <a:pPr lvl="1"/>
            <a:r>
              <a:rPr lang="en-US" altLang="zh-CN" sz="2400" b="1" dirty="0">
                <a:solidFill>
                  <a:srgbClr val="0000CC"/>
                </a:solidFill>
              </a:rPr>
              <a:t>Intel Thread Building Blocks</a:t>
            </a:r>
            <a:r>
              <a:rPr lang="zh-CN" altLang="en-US" sz="2400" dirty="0"/>
              <a:t>（</a:t>
            </a:r>
            <a:r>
              <a:rPr lang="en-US" altLang="zh-CN" sz="2400" dirty="0"/>
              <a:t>TBB</a:t>
            </a:r>
            <a:r>
              <a:rPr lang="zh-CN" altLang="en-US" sz="2400" dirty="0"/>
              <a:t>），</a:t>
            </a:r>
            <a:r>
              <a:rPr lang="en-US" altLang="zh-CN" dirty="0"/>
              <a:t>Intel</a:t>
            </a:r>
            <a:r>
              <a:rPr lang="zh-CN" altLang="en-US" dirty="0"/>
              <a:t>开发的构建多线程库，</a:t>
            </a:r>
            <a:r>
              <a:rPr lang="en-US" altLang="zh-CN" dirty="0"/>
              <a:t>open source</a:t>
            </a:r>
            <a:r>
              <a:rPr lang="zh-CN" altLang="en-US" dirty="0"/>
              <a:t>；</a:t>
            </a:r>
            <a:r>
              <a:rPr lang="en-US" altLang="zh-CN" dirty="0"/>
              <a:t>TBB</a:t>
            </a:r>
            <a:r>
              <a:rPr lang="zh-CN" altLang="en-US" dirty="0"/>
              <a:t>是一个可移植的</a:t>
            </a:r>
            <a:r>
              <a:rPr lang="en-US" altLang="zh-CN" dirty="0"/>
              <a:t>C++</a:t>
            </a:r>
            <a:r>
              <a:rPr lang="zh-CN" altLang="en-US" dirty="0"/>
              <a:t>库，能够运行在</a:t>
            </a:r>
            <a:r>
              <a:rPr lang="en-US" altLang="zh-CN" dirty="0"/>
              <a:t>Windows</a:t>
            </a:r>
            <a:r>
              <a:rPr lang="zh-CN" altLang="en-US" dirty="0"/>
              <a:t>、</a:t>
            </a:r>
            <a:r>
              <a:rPr lang="en-US" altLang="zh-CN" dirty="0"/>
              <a:t>Linux</a:t>
            </a:r>
            <a:r>
              <a:rPr lang="zh-CN" altLang="en-US" dirty="0"/>
              <a:t>、</a:t>
            </a:r>
            <a:r>
              <a:rPr lang="en-US" altLang="zh-CN" dirty="0"/>
              <a:t>Macintosh</a:t>
            </a:r>
            <a:r>
              <a:rPr lang="zh-CN" altLang="en-US" dirty="0"/>
              <a:t>以及</a:t>
            </a:r>
            <a:r>
              <a:rPr lang="en-US" altLang="zh-CN" dirty="0"/>
              <a:t>UNIX</a:t>
            </a:r>
            <a:r>
              <a:rPr lang="zh-CN" altLang="en-US" dirty="0"/>
              <a:t>等系统上。</a:t>
            </a:r>
            <a:endParaRPr lang="en-US" altLang="zh-CN" dirty="0"/>
          </a:p>
          <a:p>
            <a:pPr lvl="1"/>
            <a:r>
              <a:rPr lang="en-US" altLang="zh-CN" sz="2400" dirty="0"/>
              <a:t>Java</a:t>
            </a:r>
            <a:endParaRPr lang="zh-CN" altLang="en-US" sz="2400" dirty="0"/>
          </a:p>
        </p:txBody>
      </p:sp>
    </p:spTree>
    <p:extLst>
      <p:ext uri="{BB962C8B-B14F-4D97-AF65-F5344CB8AC3E}">
        <p14:creationId xmlns:p14="http://schemas.microsoft.com/office/powerpoint/2010/main" val="1536249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ltLang="zh-CN"/>
              <a:t>Fork-Join Parallelism</a:t>
            </a:r>
          </a:p>
        </p:txBody>
      </p:sp>
      <p:sp>
        <p:nvSpPr>
          <p:cNvPr id="63490" name="Content Placeholder 2"/>
          <p:cNvSpPr>
            <a:spLocks noGrp="1"/>
          </p:cNvSpPr>
          <p:nvPr>
            <p:ph idx="1"/>
          </p:nvPr>
        </p:nvSpPr>
        <p:spPr/>
        <p:txBody>
          <a:bodyPr/>
          <a:lstStyle/>
          <a:p>
            <a:r>
              <a:rPr lang="en-US" altLang="zh-CN"/>
              <a:t>Multiple threads (tasks) are </a:t>
            </a:r>
            <a:r>
              <a:rPr lang="en-US" altLang="zh-CN" b="1"/>
              <a:t>forked</a:t>
            </a:r>
            <a:r>
              <a:rPr lang="en-US" altLang="zh-CN"/>
              <a:t>, and then </a:t>
            </a:r>
            <a:r>
              <a:rPr lang="en-US" altLang="zh-CN" b="1"/>
              <a:t>joined</a:t>
            </a:r>
            <a:r>
              <a:rPr lang="en-US" altLang="zh-CN"/>
              <a:t>.</a:t>
            </a:r>
          </a:p>
        </p:txBody>
      </p:sp>
      <p:pic>
        <p:nvPicPr>
          <p:cNvPr id="6349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4963" y="2949492"/>
            <a:ext cx="8678564" cy="181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591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zh-CN"/>
              <a:t>Fork-Join Parallelism</a:t>
            </a:r>
          </a:p>
        </p:txBody>
      </p:sp>
      <p:sp>
        <p:nvSpPr>
          <p:cNvPr id="64514" name="Content Placeholder 2"/>
          <p:cNvSpPr>
            <a:spLocks noGrp="1"/>
          </p:cNvSpPr>
          <p:nvPr>
            <p:ph idx="1"/>
          </p:nvPr>
        </p:nvSpPr>
        <p:spPr/>
        <p:txBody>
          <a:bodyPr/>
          <a:lstStyle/>
          <a:p>
            <a:r>
              <a:rPr lang="en-US" altLang="zh-CN"/>
              <a:t>General algorithm for fork-join strategy:</a:t>
            </a:r>
          </a:p>
        </p:txBody>
      </p:sp>
      <p:pic>
        <p:nvPicPr>
          <p:cNvPr id="6451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7277" y="2137887"/>
            <a:ext cx="7695595" cy="363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538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tLang="zh-CN"/>
              <a:t>Fork-Join Parallelism</a:t>
            </a:r>
          </a:p>
        </p:txBody>
      </p:sp>
      <p:pic>
        <p:nvPicPr>
          <p:cNvPr id="6553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5467" y="1422196"/>
            <a:ext cx="6519332" cy="4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0270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zh-CN"/>
              <a:t>Fork-Join Parallelism in Java</a:t>
            </a:r>
          </a:p>
        </p:txBody>
      </p:sp>
      <p:pic>
        <p:nvPicPr>
          <p:cNvPr id="6656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7445" y="1725663"/>
            <a:ext cx="8887832" cy="260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2418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zh-CN"/>
              <a:t>Fork-Join Parallelism in Java</a:t>
            </a:r>
          </a:p>
        </p:txBody>
      </p:sp>
      <p:pic>
        <p:nvPicPr>
          <p:cNvPr id="6758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2476" y="889001"/>
            <a:ext cx="5202850" cy="61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256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zh-CN"/>
              <a:t>Fork-Join Parallelism in Java</a:t>
            </a:r>
          </a:p>
        </p:txBody>
      </p:sp>
      <p:sp>
        <p:nvSpPr>
          <p:cNvPr id="68610" name="Content Placeholder 2"/>
          <p:cNvSpPr>
            <a:spLocks noGrp="1"/>
          </p:cNvSpPr>
          <p:nvPr>
            <p:ph idx="1"/>
          </p:nvPr>
        </p:nvSpPr>
        <p:spPr>
          <a:xfrm>
            <a:off x="1320598" y="1315609"/>
            <a:ext cx="8551545" cy="1930036"/>
          </a:xfrm>
        </p:spPr>
        <p:txBody>
          <a:bodyPr/>
          <a:lstStyle/>
          <a:p>
            <a:r>
              <a:rPr lang="en-US" altLang="zh-CN" dirty="0"/>
              <a:t>The </a:t>
            </a:r>
            <a:r>
              <a:rPr lang="en-US" altLang="zh-CN" b="1" dirty="0" err="1">
                <a:latin typeface="Courier New" panose="02070309020205020404" pitchFamily="49" charset="0"/>
              </a:rPr>
              <a:t>ForkJoinTask</a:t>
            </a:r>
            <a:r>
              <a:rPr lang="en-US" altLang="zh-CN" dirty="0"/>
              <a:t> is an abstract base class</a:t>
            </a:r>
          </a:p>
          <a:p>
            <a:r>
              <a:rPr lang="en-US" altLang="zh-CN" b="1" dirty="0" err="1">
                <a:latin typeface="Courier New" panose="02070309020205020404" pitchFamily="49" charset="0"/>
              </a:rPr>
              <a:t>RecursiveTask</a:t>
            </a:r>
            <a:r>
              <a:rPr lang="en-US" altLang="zh-CN" dirty="0"/>
              <a:t> and </a:t>
            </a:r>
            <a:r>
              <a:rPr lang="en-US" altLang="zh-CN" b="1" dirty="0" err="1">
                <a:latin typeface="Courier New" panose="02070309020205020404" pitchFamily="49" charset="0"/>
              </a:rPr>
              <a:t>RecursiveAction</a:t>
            </a:r>
            <a:r>
              <a:rPr lang="en-US" altLang="zh-CN" dirty="0"/>
              <a:t> classes extend </a:t>
            </a:r>
            <a:r>
              <a:rPr lang="en-US" altLang="zh-CN" b="1" dirty="0" err="1">
                <a:latin typeface="Courier New" panose="02070309020205020404" pitchFamily="49" charset="0"/>
              </a:rPr>
              <a:t>ForkJoinTask</a:t>
            </a:r>
            <a:endParaRPr lang="en-US" altLang="zh-CN" b="1" dirty="0">
              <a:latin typeface="Courier New" panose="02070309020205020404" pitchFamily="49" charset="0"/>
            </a:endParaRPr>
          </a:p>
          <a:p>
            <a:r>
              <a:rPr lang="en-US" altLang="zh-CN" b="1" dirty="0" err="1">
                <a:latin typeface="Courier New" panose="02070309020205020404" pitchFamily="49" charset="0"/>
              </a:rPr>
              <a:t>RecursiveTask</a:t>
            </a:r>
            <a:r>
              <a:rPr lang="en-US" altLang="zh-CN" dirty="0"/>
              <a:t> returns a result (via the return value from the </a:t>
            </a:r>
            <a:r>
              <a:rPr lang="en-US" altLang="zh-CN" b="1" dirty="0">
                <a:latin typeface="Courier New" panose="02070309020205020404" pitchFamily="49" charset="0"/>
              </a:rPr>
              <a:t>compute() </a:t>
            </a:r>
            <a:r>
              <a:rPr lang="en-US" altLang="zh-CN" dirty="0"/>
              <a:t>method) </a:t>
            </a:r>
          </a:p>
          <a:p>
            <a:r>
              <a:rPr lang="en-US" altLang="zh-CN" b="1" dirty="0" err="1">
                <a:latin typeface="Courier New" panose="02070309020205020404" pitchFamily="49" charset="0"/>
              </a:rPr>
              <a:t>RecursiveAction</a:t>
            </a:r>
            <a:r>
              <a:rPr lang="en-US" altLang="zh-CN" dirty="0"/>
              <a:t> does not return a result</a:t>
            </a:r>
            <a:endParaRPr lang="en-US" altLang="zh-CN" b="1" dirty="0">
              <a:latin typeface="Courier New" panose="02070309020205020404" pitchFamily="49" charset="0"/>
            </a:endParaRPr>
          </a:p>
          <a:p>
            <a:endParaRPr lang="en-US" altLang="zh-CN" b="1" dirty="0">
              <a:latin typeface="Courier New" panose="02070309020205020404" pitchFamily="49" charset="0"/>
            </a:endParaRPr>
          </a:p>
        </p:txBody>
      </p:sp>
      <p:pic>
        <p:nvPicPr>
          <p:cNvPr id="686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542" y="3672253"/>
            <a:ext cx="4591469" cy="235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32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sz="4400" dirty="0">
                <a:ea typeface="楷体_GB2312" pitchFamily="49" charset="-122"/>
              </a:rPr>
              <a:t>Overview</a:t>
            </a:r>
            <a:endParaRPr lang="zh-CN" altLang="zh-CN" sz="4900" b="0" dirty="0">
              <a:ea typeface="楷体_GB2312" pitchFamily="49" charset="-122"/>
            </a:endParaRPr>
          </a:p>
        </p:txBody>
      </p:sp>
      <p:sp>
        <p:nvSpPr>
          <p:cNvPr id="17" name="Rectangle 3"/>
          <p:cNvSpPr txBox="1">
            <a:spLocks noChangeArrowheads="1"/>
          </p:cNvSpPr>
          <p:nvPr/>
        </p:nvSpPr>
        <p:spPr bwMode="auto">
          <a:xfrm>
            <a:off x="3040730" y="1949602"/>
            <a:ext cx="4738687"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35000"/>
              </a:spcBef>
              <a:spcAft>
                <a:spcPct val="0"/>
              </a:spcAft>
              <a:buClr>
                <a:srgbClr val="993300"/>
              </a:buClr>
              <a:buSzPct val="90000"/>
              <a:buFont typeface="Monotype Sorts" pitchFamily="4" charset="2"/>
              <a:buNone/>
              <a:defRPr sz="3200">
                <a:solidFill>
                  <a:schemeClr val="tx1"/>
                </a:solidFill>
                <a:latin typeface="+mn-lt"/>
                <a:ea typeface="+mn-ea"/>
                <a:cs typeface="+mn-cs"/>
                <a:sym typeface="Helvetica" panose="020B0604020202020204" pitchFamily="34" charset="0"/>
              </a:defRPr>
            </a:lvl1pPr>
            <a:lvl2pPr marL="457200" indent="0" algn="ctr" defTabSz="0" rtl="0" eaLnBrk="0" fontAlgn="base" hangingPunct="0">
              <a:spcBef>
                <a:spcPct val="35000"/>
              </a:spcBef>
              <a:spcAft>
                <a:spcPct val="0"/>
              </a:spcAft>
              <a:buClr>
                <a:srgbClr val="CC6600"/>
              </a:buClr>
              <a:buSzPct val="80000"/>
              <a:buFont typeface="Monotype Sorts" pitchFamily="4" charset="2"/>
              <a:buNone/>
              <a:defRPr sz="2800">
                <a:solidFill>
                  <a:schemeClr val="tx1"/>
                </a:solidFill>
                <a:latin typeface="+mn-lt"/>
                <a:ea typeface="+mn-ea"/>
                <a:cs typeface="+mn-cs"/>
                <a:sym typeface="Helvetica" panose="020B0604020202020204" pitchFamily="34" charset="0"/>
              </a:defRPr>
            </a:lvl2pPr>
            <a:lvl3pPr marL="914400" indent="0" algn="ctr" defTabSz="0" rtl="0" eaLnBrk="0" fontAlgn="base" hangingPunct="0">
              <a:spcBef>
                <a:spcPct val="35000"/>
              </a:spcBef>
              <a:spcAft>
                <a:spcPct val="0"/>
              </a:spcAft>
              <a:buClr>
                <a:srgbClr val="009900"/>
              </a:buClr>
              <a:buSzPct val="75000"/>
              <a:buFont typeface="Webdings" panose="05030102010509060703" pitchFamily="18" charset="2"/>
              <a:buNone/>
              <a:defRPr sz="2400">
                <a:solidFill>
                  <a:schemeClr val="tx1"/>
                </a:solidFill>
                <a:latin typeface="+mn-lt"/>
                <a:ea typeface="+mn-ea"/>
                <a:cs typeface="+mn-cs"/>
                <a:sym typeface="Helvetica" panose="020B0604020202020204" pitchFamily="34" charset="0"/>
              </a:defRPr>
            </a:lvl3pPr>
            <a:lvl4pPr marL="1371600" indent="0" algn="ctr" defTabSz="0" rtl="0" eaLnBrk="0" fontAlgn="base" hangingPunct="0">
              <a:spcBef>
                <a:spcPct val="35000"/>
              </a:spcBef>
              <a:spcAft>
                <a:spcPct val="0"/>
              </a:spcAft>
              <a:buClr>
                <a:schemeClr val="hlink"/>
              </a:buClr>
              <a:buSzPct val="75000"/>
              <a:buFont typeface="Webdings" panose="05030102010509060703" pitchFamily="18" charset="2"/>
              <a:buNone/>
              <a:defRPr sz="2000">
                <a:solidFill>
                  <a:schemeClr val="tx1"/>
                </a:solidFill>
                <a:latin typeface="+mn-lt"/>
                <a:ea typeface="+mn-ea"/>
                <a:cs typeface="+mn-cs"/>
                <a:sym typeface="Helvetica" panose="020B0604020202020204" pitchFamily="34" charset="0"/>
              </a:defRPr>
            </a:lvl4pPr>
            <a:lvl5pPr marL="1828800" indent="0" algn="ctr" defTabSz="0" rtl="0" eaLnBrk="0" fontAlgn="base" hangingPunct="0">
              <a:spcBef>
                <a:spcPct val="35000"/>
              </a:spcBef>
              <a:spcAft>
                <a:spcPct val="0"/>
              </a:spcAft>
              <a:buClr>
                <a:srgbClr val="FF0066"/>
              </a:buClr>
              <a:buSzPct val="75000"/>
              <a:buFont typeface="Webdings" panose="05030102010509060703" pitchFamily="18" charset="2"/>
              <a:buNone/>
              <a:defRPr sz="2000">
                <a:solidFill>
                  <a:schemeClr val="tx1"/>
                </a:solidFill>
                <a:latin typeface="+mn-lt"/>
                <a:ea typeface="+mn-ea"/>
                <a:cs typeface="+mn-cs"/>
                <a:sym typeface="Helvetica" panose="020B0604020202020204" pitchFamily="34" charset="0"/>
              </a:defRPr>
            </a:lvl5pPr>
            <a:lvl6pPr marL="2286000" indent="0" algn="ctr" defTabSz="0" rtl="0" eaLnBrk="0" fontAlgn="base" hangingPunct="0">
              <a:spcBef>
                <a:spcPct val="35000"/>
              </a:spcBef>
              <a:spcAft>
                <a:spcPct val="0"/>
              </a:spcAft>
              <a:buClr>
                <a:srgbClr val="FF0066"/>
              </a:buClr>
              <a:buSzPct val="75000"/>
              <a:buFont typeface="Webdings" pitchFamily="18" charset="2"/>
              <a:buNone/>
              <a:defRPr>
                <a:solidFill>
                  <a:schemeClr val="tx1"/>
                </a:solidFill>
                <a:latin typeface="+mn-lt"/>
                <a:ea typeface="+mn-ea"/>
                <a:cs typeface="+mn-cs"/>
                <a:sym typeface="Helvetica" pitchFamily="2" charset="0"/>
              </a:defRPr>
            </a:lvl6pPr>
            <a:lvl7pPr marL="2743200" indent="0" algn="ctr" defTabSz="0" rtl="0" eaLnBrk="0" fontAlgn="base" hangingPunct="0">
              <a:spcBef>
                <a:spcPct val="35000"/>
              </a:spcBef>
              <a:spcAft>
                <a:spcPct val="0"/>
              </a:spcAft>
              <a:buClr>
                <a:srgbClr val="FF0066"/>
              </a:buClr>
              <a:buSzPct val="75000"/>
              <a:buFont typeface="Webdings" pitchFamily="18" charset="2"/>
              <a:buNone/>
              <a:defRPr>
                <a:solidFill>
                  <a:schemeClr val="tx1"/>
                </a:solidFill>
                <a:latin typeface="+mn-lt"/>
                <a:ea typeface="+mn-ea"/>
                <a:cs typeface="+mn-cs"/>
                <a:sym typeface="Helvetica" pitchFamily="2" charset="0"/>
              </a:defRPr>
            </a:lvl7pPr>
            <a:lvl8pPr marL="3200400" indent="0" algn="ctr" defTabSz="0" rtl="0" eaLnBrk="0" fontAlgn="base" hangingPunct="0">
              <a:spcBef>
                <a:spcPct val="35000"/>
              </a:spcBef>
              <a:spcAft>
                <a:spcPct val="0"/>
              </a:spcAft>
              <a:buClr>
                <a:srgbClr val="FF0066"/>
              </a:buClr>
              <a:buSzPct val="75000"/>
              <a:buFont typeface="Webdings" pitchFamily="18" charset="2"/>
              <a:buNone/>
              <a:defRPr>
                <a:solidFill>
                  <a:schemeClr val="tx1"/>
                </a:solidFill>
                <a:latin typeface="+mn-lt"/>
                <a:ea typeface="+mn-ea"/>
                <a:cs typeface="+mn-cs"/>
                <a:sym typeface="Helvetica" pitchFamily="2" charset="0"/>
              </a:defRPr>
            </a:lvl8pPr>
            <a:lvl9pPr marL="3657600" indent="0" algn="ctr" defTabSz="0" rtl="0" eaLnBrk="0" fontAlgn="base" hangingPunct="0">
              <a:spcBef>
                <a:spcPct val="35000"/>
              </a:spcBef>
              <a:spcAft>
                <a:spcPct val="0"/>
              </a:spcAft>
              <a:buClr>
                <a:srgbClr val="FF0066"/>
              </a:buClr>
              <a:buSzPct val="75000"/>
              <a:buFont typeface="Webdings" pitchFamily="18" charset="2"/>
              <a:buNone/>
              <a:defRPr>
                <a:solidFill>
                  <a:schemeClr val="tx1"/>
                </a:solidFill>
                <a:latin typeface="+mn-lt"/>
                <a:ea typeface="+mn-ea"/>
                <a:cs typeface="+mn-cs"/>
                <a:sym typeface="Helvetica" pitchFamily="2" charset="0"/>
              </a:defRPr>
            </a:lvl9pPr>
          </a:lstStyle>
          <a:p>
            <a:pPr marL="342900" indent="-342900" algn="l">
              <a:lnSpc>
                <a:spcPct val="80000"/>
              </a:lnSpc>
            </a:pPr>
            <a:r>
              <a:rPr lang="zh-CN" altLang="zh-CN" sz="2000" b="0" kern="0" dirty="0">
                <a:ea typeface="宋体" panose="02010600030101010101" pitchFamily="2" charset="-122"/>
              </a:rPr>
              <a:t>main()</a:t>
            </a:r>
          </a:p>
          <a:p>
            <a:pPr marL="342900" indent="-342900" algn="l">
              <a:lnSpc>
                <a:spcPct val="80000"/>
              </a:lnSpc>
            </a:pPr>
            <a:r>
              <a:rPr lang="zh-CN" altLang="zh-CN" sz="2000" b="0" kern="0" dirty="0">
                <a:ea typeface="宋体" panose="02010600030101010101" pitchFamily="2" charset="-122"/>
              </a:rPr>
              <a:t>{</a:t>
            </a:r>
          </a:p>
          <a:p>
            <a:pPr marL="342900" indent="-342900" algn="l">
              <a:lnSpc>
                <a:spcPct val="80000"/>
              </a:lnSpc>
            </a:pPr>
            <a:r>
              <a:rPr lang="zh-CN" altLang="zh-CN" sz="2000" b="0" kern="0" dirty="0">
                <a:ea typeface="宋体" panose="02010600030101010101" pitchFamily="2" charset="-122"/>
              </a:rPr>
              <a:t>  int pid = 0;</a:t>
            </a:r>
          </a:p>
          <a:p>
            <a:pPr marL="342900" indent="-342900" algn="l">
              <a:lnSpc>
                <a:spcPct val="80000"/>
              </a:lnSpc>
            </a:pPr>
            <a:endParaRPr lang="zh-CN" altLang="zh-CN" sz="2000" b="0" kern="0" dirty="0">
              <a:ea typeface="宋体" panose="02010600030101010101" pitchFamily="2" charset="-122"/>
            </a:endParaRPr>
          </a:p>
          <a:p>
            <a:pPr marL="342900" indent="-342900" algn="l">
              <a:lnSpc>
                <a:spcPct val="80000"/>
              </a:lnSpc>
            </a:pPr>
            <a:r>
              <a:rPr lang="zh-CN" altLang="zh-CN" sz="2000" b="0" kern="0" dirty="0">
                <a:ea typeface="宋体" panose="02010600030101010101" pitchFamily="2" charset="-122"/>
              </a:rPr>
              <a:t>  printf(“the parent is going to fork\n”);</a:t>
            </a:r>
          </a:p>
          <a:p>
            <a:pPr marL="342900" indent="-342900" algn="l">
              <a:lnSpc>
                <a:spcPct val="80000"/>
              </a:lnSpc>
            </a:pPr>
            <a:r>
              <a:rPr lang="zh-CN" altLang="zh-CN" sz="2000" b="0" kern="0" dirty="0">
                <a:ea typeface="宋体" panose="02010600030101010101" pitchFamily="2" charset="-122"/>
              </a:rPr>
              <a:t>  if ((pid = fork()) != 0)</a:t>
            </a:r>
          </a:p>
          <a:p>
            <a:pPr marL="342900" indent="-342900" algn="l">
              <a:lnSpc>
                <a:spcPct val="80000"/>
              </a:lnSpc>
            </a:pPr>
            <a:r>
              <a:rPr lang="zh-CN" altLang="zh-CN" sz="2000" b="0" kern="0" dirty="0">
                <a:ea typeface="宋体" panose="02010600030101010101" pitchFamily="2" charset="-122"/>
              </a:rPr>
              <a:t>     printf(“I am the father of %d\n”, pid);</a:t>
            </a:r>
          </a:p>
          <a:p>
            <a:pPr marL="342900" indent="-342900" algn="l">
              <a:lnSpc>
                <a:spcPct val="80000"/>
              </a:lnSpc>
            </a:pPr>
            <a:r>
              <a:rPr lang="zh-CN" altLang="zh-CN" sz="2000" b="0" kern="0" dirty="0">
                <a:ea typeface="宋体" panose="02010600030101010101" pitchFamily="2" charset="-122"/>
              </a:rPr>
              <a:t>  else</a:t>
            </a:r>
          </a:p>
          <a:p>
            <a:pPr marL="342900" indent="-342900" algn="l">
              <a:lnSpc>
                <a:spcPct val="80000"/>
              </a:lnSpc>
            </a:pPr>
            <a:r>
              <a:rPr lang="zh-CN" altLang="zh-CN" sz="2000" b="0" kern="0" dirty="0">
                <a:ea typeface="宋体" panose="02010600030101010101" pitchFamily="2" charset="-122"/>
              </a:rPr>
              <a:t>     printf(“I am the child\n”);</a:t>
            </a:r>
          </a:p>
          <a:p>
            <a:pPr marL="342900" indent="-342900" algn="l">
              <a:lnSpc>
                <a:spcPct val="80000"/>
              </a:lnSpc>
            </a:pPr>
            <a:r>
              <a:rPr lang="zh-CN" altLang="zh-CN" sz="2000" b="0" kern="0" dirty="0">
                <a:ea typeface="宋体" panose="02010600030101010101" pitchFamily="2" charset="-122"/>
              </a:rPr>
              <a:t>}</a:t>
            </a:r>
            <a:endParaRPr lang="zh-CN" altLang="zh-CN" sz="1600" b="0" kern="0" dirty="0">
              <a:ea typeface="宋体" panose="02010600030101010101" pitchFamily="2" charset="-122"/>
            </a:endParaRPr>
          </a:p>
        </p:txBody>
      </p:sp>
      <p:sp>
        <p:nvSpPr>
          <p:cNvPr id="18" name="Line 4"/>
          <p:cNvSpPr>
            <a:spLocks noChangeShapeType="1"/>
          </p:cNvSpPr>
          <p:nvPr/>
        </p:nvSpPr>
        <p:spPr bwMode="auto">
          <a:xfrm>
            <a:off x="2716880" y="2133752"/>
            <a:ext cx="0" cy="1743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b="0">
              <a:solidFill>
                <a:srgbClr val="000000"/>
              </a:solidFill>
              <a:latin typeface="Helvetica" panose="020B0604020202020204" pitchFamily="34" charset="0"/>
              <a:ea typeface="宋体" panose="02010600030101010101" pitchFamily="2" charset="-122"/>
              <a:cs typeface="Helvetica"/>
            </a:endParaRPr>
          </a:p>
        </p:txBody>
      </p:sp>
      <p:sp>
        <p:nvSpPr>
          <p:cNvPr id="19" name="Line 5"/>
          <p:cNvSpPr>
            <a:spLocks noChangeShapeType="1"/>
          </p:cNvSpPr>
          <p:nvPr/>
        </p:nvSpPr>
        <p:spPr bwMode="auto">
          <a:xfrm>
            <a:off x="2716880" y="3857777"/>
            <a:ext cx="812800" cy="3619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b="0">
              <a:solidFill>
                <a:srgbClr val="000000"/>
              </a:solidFill>
              <a:latin typeface="Helvetica" panose="020B0604020202020204" pitchFamily="34" charset="0"/>
              <a:ea typeface="宋体" panose="02010600030101010101" pitchFamily="2" charset="-122"/>
              <a:cs typeface="Helvetica"/>
            </a:endParaRPr>
          </a:p>
        </p:txBody>
      </p:sp>
      <p:sp>
        <p:nvSpPr>
          <p:cNvPr id="20" name="Line 6"/>
          <p:cNvSpPr>
            <a:spLocks noChangeShapeType="1"/>
          </p:cNvSpPr>
          <p:nvPr/>
        </p:nvSpPr>
        <p:spPr bwMode="auto">
          <a:xfrm flipH="1">
            <a:off x="3008980" y="4238777"/>
            <a:ext cx="495300" cy="10191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b="0">
              <a:solidFill>
                <a:srgbClr val="000000"/>
              </a:solidFill>
              <a:latin typeface="Helvetica" panose="020B0604020202020204" pitchFamily="34" charset="0"/>
              <a:ea typeface="宋体" panose="02010600030101010101" pitchFamily="2" charset="-122"/>
              <a:cs typeface="Helvetica"/>
            </a:endParaRPr>
          </a:p>
        </p:txBody>
      </p:sp>
      <p:sp>
        <p:nvSpPr>
          <p:cNvPr id="21" name="Line 7"/>
          <p:cNvSpPr>
            <a:spLocks noChangeShapeType="1"/>
          </p:cNvSpPr>
          <p:nvPr/>
        </p:nvSpPr>
        <p:spPr bwMode="auto">
          <a:xfrm>
            <a:off x="2716880" y="3876827"/>
            <a:ext cx="762000" cy="10953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Helvetica"/>
            </a:endParaRPr>
          </a:p>
        </p:txBody>
      </p:sp>
      <p:sp>
        <p:nvSpPr>
          <p:cNvPr id="22" name="Line 8"/>
          <p:cNvSpPr>
            <a:spLocks noChangeShapeType="1"/>
          </p:cNvSpPr>
          <p:nvPr/>
        </p:nvSpPr>
        <p:spPr bwMode="auto">
          <a:xfrm flipH="1">
            <a:off x="3224880" y="4981727"/>
            <a:ext cx="228600" cy="2571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Helvetica"/>
            </a:endParaRPr>
          </a:p>
        </p:txBody>
      </p:sp>
    </p:spTree>
    <p:extLst>
      <p:ext uri="{BB962C8B-B14F-4D97-AF65-F5344CB8AC3E}">
        <p14:creationId xmlns:p14="http://schemas.microsoft.com/office/powerpoint/2010/main" val="308195194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2058353" y="143516"/>
            <a:ext cx="8551545" cy="598806"/>
          </a:xfrm>
        </p:spPr>
        <p:txBody>
          <a:bodyPr/>
          <a:lstStyle/>
          <a:p>
            <a:pPr eaLnBrk="1" hangingPunct="1"/>
            <a:r>
              <a:rPr lang="en-US" altLang="en-US"/>
              <a:t>OpenMP</a:t>
            </a:r>
          </a:p>
        </p:txBody>
      </p:sp>
      <p:sp>
        <p:nvSpPr>
          <p:cNvPr id="69634" name="Rectangle 3"/>
          <p:cNvSpPr>
            <a:spLocks noGrp="1" noChangeArrowheads="1"/>
          </p:cNvSpPr>
          <p:nvPr>
            <p:ph type="body" idx="1"/>
          </p:nvPr>
        </p:nvSpPr>
        <p:spPr>
          <a:xfrm>
            <a:off x="1405266" y="1277618"/>
            <a:ext cx="3700061" cy="4653531"/>
          </a:xfrm>
        </p:spPr>
        <p:txBody>
          <a:bodyPr/>
          <a:lstStyle/>
          <a:p>
            <a:r>
              <a:rPr lang="en-US" altLang="en-US" sz="1663" dirty="0"/>
              <a:t>Set of compiler directives and an API for C, C++, FORTRAN </a:t>
            </a:r>
          </a:p>
          <a:p>
            <a:r>
              <a:rPr lang="en-US" altLang="en-US" sz="1663" dirty="0"/>
              <a:t>Provides support for parallel programming in shared-memory environments</a:t>
            </a:r>
          </a:p>
          <a:p>
            <a:r>
              <a:rPr lang="en-US" altLang="en-US" sz="1663" dirty="0"/>
              <a:t>Identifies </a:t>
            </a:r>
            <a:r>
              <a:rPr lang="en-US" altLang="en-US" sz="1663" b="1" dirty="0">
                <a:solidFill>
                  <a:srgbClr val="3366FF"/>
                </a:solidFill>
              </a:rPr>
              <a:t>parallel regions </a:t>
            </a:r>
            <a:r>
              <a:rPr lang="en-US" altLang="en-US" sz="1663" dirty="0"/>
              <a:t>– blocks of code that can run in parallel</a:t>
            </a:r>
          </a:p>
          <a:p>
            <a:pPr>
              <a:buFont typeface="Monotype Sorts" pitchFamily="-84" charset="2"/>
              <a:buNone/>
            </a:pPr>
            <a:r>
              <a:rPr lang="en-US" altLang="en-US" sz="1663" b="1" dirty="0">
                <a:latin typeface="Courier New" panose="02070309020205020404" pitchFamily="49" charset="0"/>
              </a:rPr>
              <a:t>#pragma </a:t>
            </a:r>
            <a:r>
              <a:rPr lang="en-US" altLang="en-US" sz="1663" b="1" dirty="0" err="1">
                <a:latin typeface="Courier New" panose="02070309020205020404" pitchFamily="49" charset="0"/>
              </a:rPr>
              <a:t>omp</a:t>
            </a:r>
            <a:r>
              <a:rPr lang="en-US" altLang="en-US" sz="1663" b="1" dirty="0">
                <a:latin typeface="Courier New" panose="02070309020205020404" pitchFamily="49" charset="0"/>
              </a:rPr>
              <a:t> parallel </a:t>
            </a:r>
          </a:p>
          <a:p>
            <a:pPr>
              <a:buFont typeface="Monotype Sorts" pitchFamily="-84" charset="2"/>
              <a:buNone/>
            </a:pPr>
            <a:r>
              <a:rPr lang="en-US" altLang="en-US" sz="1663" dirty="0"/>
              <a:t>Create as many threads as there are cores</a:t>
            </a:r>
          </a:p>
        </p:txBody>
      </p:sp>
      <p:pic>
        <p:nvPicPr>
          <p:cNvPr id="696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68141" y="1530833"/>
            <a:ext cx="4249379" cy="414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8365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endParaRPr lang="zh-CN" altLang="zh-CN"/>
          </a:p>
        </p:txBody>
      </p:sp>
      <p:sp>
        <p:nvSpPr>
          <p:cNvPr id="71682" name="Content Placeholder 2"/>
          <p:cNvSpPr>
            <a:spLocks noGrp="1"/>
          </p:cNvSpPr>
          <p:nvPr>
            <p:ph idx="1"/>
          </p:nvPr>
        </p:nvSpPr>
        <p:spPr/>
        <p:txBody>
          <a:bodyPr/>
          <a:lstStyle/>
          <a:p>
            <a:r>
              <a:rPr lang="en-US" altLang="zh-CN"/>
              <a:t>Run the for loop in parallel</a:t>
            </a:r>
          </a:p>
        </p:txBody>
      </p:sp>
      <p:pic>
        <p:nvPicPr>
          <p:cNvPr id="716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4498" y="2670709"/>
            <a:ext cx="3721506" cy="122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4651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2058353" y="143516"/>
            <a:ext cx="8551545" cy="598806"/>
          </a:xfrm>
        </p:spPr>
        <p:txBody>
          <a:bodyPr/>
          <a:lstStyle/>
          <a:p>
            <a:pPr eaLnBrk="1" hangingPunct="1"/>
            <a:r>
              <a:rPr lang="en-US" altLang="en-US"/>
              <a:t>Grand Central Dispatch</a:t>
            </a:r>
          </a:p>
        </p:txBody>
      </p:sp>
      <p:sp>
        <p:nvSpPr>
          <p:cNvPr id="72706" name="Rectangle 3"/>
          <p:cNvSpPr>
            <a:spLocks noGrp="1" noChangeArrowheads="1"/>
          </p:cNvSpPr>
          <p:nvPr>
            <p:ph type="body" idx="1"/>
          </p:nvPr>
        </p:nvSpPr>
        <p:spPr>
          <a:xfrm>
            <a:off x="2548285" y="1233904"/>
            <a:ext cx="7507345" cy="4653532"/>
          </a:xfrm>
        </p:spPr>
        <p:txBody>
          <a:bodyPr/>
          <a:lstStyle/>
          <a:p>
            <a:r>
              <a:rPr lang="en-US" altLang="en-US"/>
              <a:t>Apple technology for macOS and iOS operating systems</a:t>
            </a:r>
          </a:p>
          <a:p>
            <a:r>
              <a:rPr lang="en-US" altLang="en-US"/>
              <a:t>Extensions to C, C++ and Objective-C languages, API, and run-time library</a:t>
            </a:r>
          </a:p>
          <a:p>
            <a:r>
              <a:rPr lang="en-US" altLang="en-US"/>
              <a:t>Allows identification of parallel sections</a:t>
            </a:r>
          </a:p>
          <a:p>
            <a:r>
              <a:rPr lang="en-US" altLang="en-US"/>
              <a:t>Manages most of the details of threading</a:t>
            </a:r>
          </a:p>
          <a:p>
            <a:r>
              <a:rPr lang="en-US" altLang="en-US"/>
              <a:t>Block is in “^{ }” :</a:t>
            </a:r>
            <a:br>
              <a:rPr lang="en-US" altLang="en-US"/>
            </a:br>
            <a:br>
              <a:rPr lang="en-US" altLang="en-US"/>
            </a:br>
            <a:r>
              <a:rPr lang="en-US" altLang="en-US"/>
              <a:t> </a:t>
            </a:r>
            <a:r>
              <a:rPr lang="ro-RO" altLang="en-US" b="1">
                <a:latin typeface="Courier New" panose="02070309020205020404" pitchFamily="49" charset="0"/>
              </a:rPr>
              <a:t>ˆ{ printf("I am a block"); } </a:t>
            </a:r>
            <a:br>
              <a:rPr lang="ro-RO" altLang="en-US" b="1">
                <a:latin typeface="Courier New" panose="02070309020205020404" pitchFamily="49" charset="0"/>
              </a:rPr>
            </a:br>
            <a:endParaRPr lang="en-US" altLang="en-US"/>
          </a:p>
          <a:p>
            <a:r>
              <a:rPr lang="en-US" altLang="en-US"/>
              <a:t>Blocks placed in dispatch queue</a:t>
            </a:r>
          </a:p>
          <a:p>
            <a:pPr lvl="1"/>
            <a:r>
              <a:rPr lang="en-US" altLang="en-US"/>
              <a:t>Assigned to available thread in thread pool when removed from queue</a:t>
            </a:r>
          </a:p>
        </p:txBody>
      </p:sp>
    </p:spTree>
    <p:extLst>
      <p:ext uri="{BB962C8B-B14F-4D97-AF65-F5344CB8AC3E}">
        <p14:creationId xmlns:p14="http://schemas.microsoft.com/office/powerpoint/2010/main" val="3058690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2058353" y="183107"/>
            <a:ext cx="8551545" cy="598806"/>
          </a:xfrm>
        </p:spPr>
        <p:txBody>
          <a:bodyPr/>
          <a:lstStyle/>
          <a:p>
            <a:pPr eaLnBrk="1" hangingPunct="1"/>
            <a:r>
              <a:rPr lang="en-US" altLang="en-US"/>
              <a:t>Grand Central Dispatch</a:t>
            </a:r>
          </a:p>
        </p:txBody>
      </p:sp>
      <p:sp>
        <p:nvSpPr>
          <p:cNvPr id="74754" name="Rectangle 3"/>
          <p:cNvSpPr>
            <a:spLocks noGrp="1" noChangeArrowheads="1"/>
          </p:cNvSpPr>
          <p:nvPr>
            <p:ph type="body" idx="1"/>
          </p:nvPr>
        </p:nvSpPr>
        <p:spPr>
          <a:xfrm>
            <a:off x="2548285" y="1250400"/>
            <a:ext cx="7533739" cy="4653532"/>
          </a:xfrm>
        </p:spPr>
        <p:txBody>
          <a:bodyPr/>
          <a:lstStyle/>
          <a:p>
            <a:r>
              <a:rPr lang="en-US" altLang="en-US" dirty="0"/>
              <a:t>Two types of dispatch queues:</a:t>
            </a:r>
          </a:p>
          <a:p>
            <a:pPr lvl="1"/>
            <a:r>
              <a:rPr lang="en-US" altLang="en-US" b="1" dirty="0"/>
              <a:t>serial</a:t>
            </a:r>
            <a:r>
              <a:rPr lang="en-US" altLang="en-US" dirty="0"/>
              <a:t> – blocks removed in FIFO order, queue is per process, called </a:t>
            </a:r>
            <a:r>
              <a:rPr lang="en-US" altLang="en-US" b="1" dirty="0">
                <a:solidFill>
                  <a:srgbClr val="3366FF"/>
                </a:solidFill>
              </a:rPr>
              <a:t>main queue</a:t>
            </a:r>
          </a:p>
          <a:p>
            <a:pPr lvl="2"/>
            <a:r>
              <a:rPr lang="en-US" altLang="en-US" dirty="0"/>
              <a:t>Programmers can create additional serial queues within program</a:t>
            </a:r>
          </a:p>
          <a:p>
            <a:pPr lvl="1"/>
            <a:r>
              <a:rPr lang="en-US" altLang="en-US" b="1" dirty="0"/>
              <a:t>concurrent</a:t>
            </a:r>
            <a:r>
              <a:rPr lang="en-US" altLang="en-US" dirty="0"/>
              <a:t> – removed in FIFO order but several may be removed at a time</a:t>
            </a:r>
          </a:p>
          <a:p>
            <a:pPr lvl="2"/>
            <a:r>
              <a:rPr lang="en-US" altLang="en-US" dirty="0"/>
              <a:t>Four system wide queues divided by quality of service:</a:t>
            </a:r>
          </a:p>
          <a:p>
            <a:pPr lvl="2">
              <a:buFont typeface="Courier New" panose="02070309020205020404" pitchFamily="49" charset="0"/>
              <a:buChar char="o"/>
            </a:pPr>
            <a:r>
              <a:rPr lang="en-US" altLang="en-US" dirty="0">
                <a:latin typeface="Courier New" panose="02070309020205020404" pitchFamily="49" charset="0"/>
              </a:rPr>
              <a:t>QOS_CLASS_USER_INTERACTIVE</a:t>
            </a:r>
          </a:p>
          <a:p>
            <a:pPr lvl="2">
              <a:buFont typeface="Courier New" panose="02070309020205020404" pitchFamily="49" charset="0"/>
              <a:buChar char="o"/>
            </a:pPr>
            <a:r>
              <a:rPr lang="en-US" altLang="en-US" dirty="0">
                <a:latin typeface="Courier New" panose="02070309020205020404" pitchFamily="49" charset="0"/>
              </a:rPr>
              <a:t>QOS_CLASS_USER_INITIATED</a:t>
            </a:r>
          </a:p>
          <a:p>
            <a:pPr lvl="2">
              <a:buFont typeface="Courier New" panose="02070309020205020404" pitchFamily="49" charset="0"/>
              <a:buChar char="o"/>
            </a:pPr>
            <a:r>
              <a:rPr lang="en-US" altLang="en-US" dirty="0">
                <a:latin typeface="Courier New" panose="02070309020205020404" pitchFamily="49" charset="0"/>
              </a:rPr>
              <a:t>QOS_CLASS_USER_UTILITY</a:t>
            </a:r>
          </a:p>
          <a:p>
            <a:pPr lvl="2">
              <a:buFont typeface="Courier New" panose="02070309020205020404" pitchFamily="49" charset="0"/>
              <a:buChar char="o"/>
            </a:pPr>
            <a:r>
              <a:rPr lang="en-US" altLang="en-US" dirty="0">
                <a:latin typeface="Courier New" panose="02070309020205020404" pitchFamily="49" charset="0"/>
              </a:rPr>
              <a:t>QOS_CLASS_USER_BACKGROUND</a:t>
            </a:r>
          </a:p>
          <a:p>
            <a:pPr lvl="2"/>
            <a:endParaRPr lang="en-US" altLang="en-US" dirty="0"/>
          </a:p>
          <a:p>
            <a:pPr lvl="2"/>
            <a:endParaRPr lang="en-US" altLang="en-US" dirty="0"/>
          </a:p>
          <a:p>
            <a:pPr lvl="2"/>
            <a:endParaRPr lang="en-US" altLang="en-US" dirty="0"/>
          </a:p>
          <a:p>
            <a:endParaRPr lang="en-US" altLang="en-US" dirty="0"/>
          </a:p>
        </p:txBody>
      </p:sp>
    </p:spTree>
    <p:extLst>
      <p:ext uri="{BB962C8B-B14F-4D97-AF65-F5344CB8AC3E}">
        <p14:creationId xmlns:p14="http://schemas.microsoft.com/office/powerpoint/2010/main" val="179473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ltLang="zh-CN"/>
              <a:t>Grand Central Dispatch</a:t>
            </a:r>
          </a:p>
        </p:txBody>
      </p:sp>
      <p:sp>
        <p:nvSpPr>
          <p:cNvPr id="76802" name="Content Placeholder 2"/>
          <p:cNvSpPr>
            <a:spLocks noGrp="1"/>
          </p:cNvSpPr>
          <p:nvPr>
            <p:ph idx="1"/>
          </p:nvPr>
        </p:nvSpPr>
        <p:spPr/>
        <p:txBody>
          <a:bodyPr/>
          <a:lstStyle/>
          <a:p>
            <a:r>
              <a:rPr lang="en-US" altLang="zh-CN"/>
              <a:t>For the Swift language a task is defined as a closure – similar to a block, minus the caret</a:t>
            </a:r>
          </a:p>
          <a:p>
            <a:r>
              <a:rPr lang="en-US" altLang="zh-CN"/>
              <a:t>Closures are submitted to the queue using the </a:t>
            </a:r>
            <a:r>
              <a:rPr lang="en-US" altLang="zh-CN">
                <a:latin typeface="Courier New" panose="02070309020205020404" pitchFamily="49" charset="0"/>
              </a:rPr>
              <a:t>dispatch_async() </a:t>
            </a:r>
            <a:r>
              <a:rPr lang="en-US" altLang="zh-CN"/>
              <a:t>function:</a:t>
            </a:r>
            <a:br>
              <a:rPr lang="en-US" altLang="zh-CN"/>
            </a:br>
            <a:br>
              <a:rPr lang="en-US" altLang="zh-CN"/>
            </a:br>
            <a:r>
              <a:rPr lang="en-US" altLang="zh-CN"/>
              <a:t> </a:t>
            </a:r>
          </a:p>
        </p:txBody>
      </p:sp>
      <p:pic>
        <p:nvPicPr>
          <p:cNvPr id="7680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6527" y="2952360"/>
            <a:ext cx="6123329" cy="128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5682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tLang="zh-CN"/>
              <a:t>Intel Threading Building Blocks (TBB)</a:t>
            </a:r>
          </a:p>
        </p:txBody>
      </p:sp>
      <p:sp>
        <p:nvSpPr>
          <p:cNvPr id="77826" name="Content Placeholder 2"/>
          <p:cNvSpPr>
            <a:spLocks noGrp="1"/>
          </p:cNvSpPr>
          <p:nvPr>
            <p:ph idx="1"/>
          </p:nvPr>
        </p:nvSpPr>
        <p:spPr/>
        <p:txBody>
          <a:bodyPr/>
          <a:lstStyle/>
          <a:p>
            <a:r>
              <a:rPr lang="en-US" altLang="zh-CN"/>
              <a:t>Template library for designing parallel C++ programs</a:t>
            </a:r>
          </a:p>
          <a:p>
            <a:r>
              <a:rPr lang="en-US" altLang="zh-CN"/>
              <a:t>A serial version of a simple for loop</a:t>
            </a:r>
          </a:p>
          <a:p>
            <a:endParaRPr lang="en-US" altLang="zh-CN"/>
          </a:p>
          <a:p>
            <a:endParaRPr lang="en-US" altLang="zh-CN"/>
          </a:p>
          <a:p>
            <a:endParaRPr lang="en-US" altLang="zh-CN"/>
          </a:p>
          <a:p>
            <a:endParaRPr lang="en-US" altLang="zh-CN"/>
          </a:p>
          <a:p>
            <a:r>
              <a:rPr lang="en-US" altLang="zh-CN"/>
              <a:t>The same for loop written using TBB with </a:t>
            </a:r>
            <a:r>
              <a:rPr lang="en-US" altLang="zh-CN" b="1">
                <a:latin typeface="Courier New" panose="02070309020205020404" pitchFamily="49" charset="0"/>
              </a:rPr>
              <a:t>parallel_for</a:t>
            </a:r>
            <a:r>
              <a:rPr lang="en-US" altLang="zh-CN"/>
              <a:t> statement:</a:t>
            </a:r>
          </a:p>
        </p:txBody>
      </p:sp>
      <p:pic>
        <p:nvPicPr>
          <p:cNvPr id="7782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1749" y="2655259"/>
            <a:ext cx="4596492" cy="109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2453" y="5041818"/>
            <a:ext cx="6135814" cy="6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2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4.6 Threading Issues</a:t>
            </a:r>
            <a:endParaRPr lang="zh-CN" altLang="en-US" sz="4156" dirty="0">
              <a:cs typeface="ＭＳ Ｐゴシック" charset="-128"/>
            </a:endParaRPr>
          </a:p>
        </p:txBody>
      </p:sp>
    </p:spTree>
    <p:extLst>
      <p:ext uri="{BB962C8B-B14F-4D97-AF65-F5344CB8AC3E}">
        <p14:creationId xmlns:p14="http://schemas.microsoft.com/office/powerpoint/2010/main" val="3945788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dirty="0">
                <a:solidFill>
                  <a:srgbClr val="FF0000"/>
                </a:solidFill>
                <a:ea typeface="宋体" pitchFamily="2" charset="-122"/>
              </a:rPr>
              <a:t>Threading Issues</a:t>
            </a:r>
            <a:endParaRPr lang="en-US" altLang="zh-CN" dirty="0">
              <a:solidFill>
                <a:srgbClr val="FF0000"/>
              </a:solidFill>
            </a:endParaRPr>
          </a:p>
        </p:txBody>
      </p:sp>
      <p:sp>
        <p:nvSpPr>
          <p:cNvPr id="32771" name="Rectangle 3"/>
          <p:cNvSpPr>
            <a:spLocks noGrp="1" noChangeArrowheads="1"/>
          </p:cNvSpPr>
          <p:nvPr>
            <p:ph idx="1"/>
          </p:nvPr>
        </p:nvSpPr>
        <p:spPr/>
        <p:txBody>
          <a:bodyPr/>
          <a:lstStyle/>
          <a:p>
            <a:r>
              <a:rPr lang="en-US" altLang="zh-CN" sz="2500" b="1"/>
              <a:t>Semantics of fork() and exec() system calls</a:t>
            </a:r>
          </a:p>
          <a:p>
            <a:r>
              <a:rPr lang="en-US" altLang="zh-CN" sz="2500" b="1">
                <a:solidFill>
                  <a:srgbClr val="3366FF"/>
                </a:solidFill>
              </a:rPr>
              <a:t>Thread cancellation </a:t>
            </a:r>
            <a:r>
              <a:rPr lang="en-US" altLang="zh-CN" sz="2500" b="1"/>
              <a:t>of </a:t>
            </a:r>
            <a:r>
              <a:rPr lang="en-US" altLang="zh-CN" sz="2500" b="1">
                <a:solidFill>
                  <a:srgbClr val="3366FF"/>
                </a:solidFill>
              </a:rPr>
              <a:t>target thread</a:t>
            </a:r>
          </a:p>
          <a:p>
            <a:pPr lvl="1"/>
            <a:r>
              <a:rPr lang="en-US" altLang="zh-CN" sz="2500" b="1"/>
              <a:t>Asynchronous or deferred</a:t>
            </a:r>
          </a:p>
          <a:p>
            <a:r>
              <a:rPr lang="en-US" altLang="zh-CN" sz="2500" b="1">
                <a:solidFill>
                  <a:srgbClr val="3366FF"/>
                </a:solidFill>
              </a:rPr>
              <a:t>Signal </a:t>
            </a:r>
            <a:r>
              <a:rPr lang="en-US" altLang="zh-CN" sz="2500" b="1"/>
              <a:t>handling</a:t>
            </a:r>
          </a:p>
          <a:p>
            <a:r>
              <a:rPr lang="en-US" altLang="zh-CN" sz="2500" b="1">
                <a:solidFill>
                  <a:srgbClr val="3366FF"/>
                </a:solidFill>
              </a:rPr>
              <a:t>Thread pools</a:t>
            </a:r>
          </a:p>
          <a:p>
            <a:pPr lvl="1"/>
            <a:r>
              <a:rPr lang="en-US" altLang="zh-CN" sz="2500" b="1">
                <a:solidFill>
                  <a:srgbClr val="3366FF"/>
                </a:solidFill>
              </a:rPr>
              <a:t>Thread-specific data</a:t>
            </a:r>
          </a:p>
          <a:p>
            <a:r>
              <a:rPr lang="en-US" altLang="zh-CN" sz="2500" b="1">
                <a:solidFill>
                  <a:srgbClr val="3366FF"/>
                </a:solidFill>
              </a:rPr>
              <a:t>Scheduler activations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t>Semantics of fork() and exec()</a:t>
            </a:r>
          </a:p>
        </p:txBody>
      </p:sp>
      <p:sp>
        <p:nvSpPr>
          <p:cNvPr id="33795" name="Rectangle 3"/>
          <p:cNvSpPr>
            <a:spLocks noGrp="1" noChangeArrowheads="1"/>
          </p:cNvSpPr>
          <p:nvPr>
            <p:ph idx="1"/>
          </p:nvPr>
        </p:nvSpPr>
        <p:spPr/>
        <p:txBody>
          <a:bodyPr/>
          <a:lstStyle/>
          <a:p>
            <a:pPr>
              <a:buFont typeface="Monotype Sorts" pitchFamily="2" charset="2"/>
              <a:buNone/>
            </a:pPr>
            <a:r>
              <a:rPr lang="en-US" altLang="zh-CN" sz="3400" dirty="0">
                <a:solidFill>
                  <a:srgbClr val="FF0000"/>
                </a:solidFill>
              </a:rPr>
              <a:t>fork() </a:t>
            </a:r>
          </a:p>
          <a:p>
            <a:r>
              <a:rPr lang="en-US" altLang="zh-CN" sz="3400" dirty="0"/>
              <a:t>duplicate only the calling thread or all threads?</a:t>
            </a:r>
          </a:p>
          <a:p>
            <a:pPr>
              <a:buFont typeface="Monotype Sorts" pitchFamily="2" charset="2"/>
              <a:buNone/>
            </a:pPr>
            <a:r>
              <a:rPr lang="en-US" altLang="zh-CN" sz="3400" dirty="0">
                <a:solidFill>
                  <a:srgbClr val="FF0000"/>
                </a:solidFill>
              </a:rPr>
              <a:t>exec()</a:t>
            </a:r>
          </a:p>
          <a:p>
            <a:r>
              <a:rPr lang="en-US" altLang="zh-CN" sz="3400" dirty="0"/>
              <a:t>Replaces the process - including all threads?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t>Thread Cancellation</a:t>
            </a:r>
          </a:p>
        </p:txBody>
      </p:sp>
      <p:sp>
        <p:nvSpPr>
          <p:cNvPr id="34819" name="Rectangle 3"/>
          <p:cNvSpPr>
            <a:spLocks noGrp="1" noChangeArrowheads="1"/>
          </p:cNvSpPr>
          <p:nvPr>
            <p:ph idx="1"/>
          </p:nvPr>
        </p:nvSpPr>
        <p:spPr/>
        <p:txBody>
          <a:bodyPr/>
          <a:lstStyle/>
          <a:p>
            <a:r>
              <a:rPr lang="en-US" altLang="zh-CN" sz="2900" dirty="0"/>
              <a:t>Terminating a thread before it has finished</a:t>
            </a:r>
          </a:p>
          <a:p>
            <a:r>
              <a:rPr lang="en-US" altLang="zh-CN" sz="2900" dirty="0"/>
              <a:t>Two general approaches:</a:t>
            </a:r>
          </a:p>
          <a:p>
            <a:pPr lvl="1"/>
            <a:r>
              <a:rPr lang="en-US" altLang="zh-CN" sz="2900" dirty="0">
                <a:solidFill>
                  <a:srgbClr val="FF0000"/>
                </a:solidFill>
              </a:rPr>
              <a:t>Asynchronous </a:t>
            </a:r>
            <a:r>
              <a:rPr lang="en-US" altLang="zh-CN" sz="2900" dirty="0"/>
              <a:t>cancellation terminates the target thread  immediately</a:t>
            </a:r>
          </a:p>
          <a:p>
            <a:pPr lvl="1"/>
            <a:r>
              <a:rPr lang="en-US" altLang="zh-CN" sz="2900" dirty="0">
                <a:solidFill>
                  <a:srgbClr val="FF0000"/>
                </a:solidFill>
              </a:rPr>
              <a:t>Deferred cancellation</a:t>
            </a:r>
            <a:r>
              <a:rPr lang="en-US" altLang="zh-CN" sz="2900" dirty="0"/>
              <a:t> allows the target thread to periodically check if it should be cancelled</a:t>
            </a:r>
          </a:p>
          <a:p>
            <a:pPr lvl="1">
              <a:buFont typeface="Monotype Sorts" pitchFamily="2" charset="2"/>
              <a:buNone/>
            </a:pPr>
            <a:endParaRPr lang="en-US" altLang="zh-CN" sz="2900" dirty="0"/>
          </a:p>
          <a:p>
            <a:pPr lvl="1"/>
            <a:endParaRPr lang="zh-CN" alt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sz="4400" dirty="0">
                <a:ea typeface="楷体_GB2312" pitchFamily="49" charset="-122"/>
              </a:rPr>
              <a:t>Overview</a:t>
            </a:r>
            <a:endParaRPr lang="zh-CN" altLang="zh-CN" sz="4900" b="0" dirty="0">
              <a:ea typeface="楷体_GB2312" pitchFamily="49" charset="-122"/>
            </a:endParaRPr>
          </a:p>
        </p:txBody>
      </p:sp>
      <p:pic>
        <p:nvPicPr>
          <p:cNvPr id="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134" y="1213165"/>
            <a:ext cx="8281724" cy="501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643149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t>Signal Handling</a:t>
            </a:r>
            <a:r>
              <a:rPr lang="zh-CN" altLang="en-US">
                <a:ea typeface="宋体" pitchFamily="2" charset="-122"/>
              </a:rPr>
              <a:t>（信号处理）</a:t>
            </a:r>
          </a:p>
        </p:txBody>
      </p:sp>
      <p:sp>
        <p:nvSpPr>
          <p:cNvPr id="35843" name="Rectangle 3"/>
          <p:cNvSpPr>
            <a:spLocks noGrp="1" noChangeArrowheads="1"/>
          </p:cNvSpPr>
          <p:nvPr>
            <p:ph idx="1"/>
          </p:nvPr>
        </p:nvSpPr>
        <p:spPr/>
        <p:txBody>
          <a:bodyPr/>
          <a:lstStyle/>
          <a:p>
            <a:pPr marL="466725" indent="-466725"/>
            <a:r>
              <a:rPr lang="en-US" altLang="zh-CN" sz="2000" dirty="0"/>
              <a:t>Signals are used in UNIX systems to notify a process that a particular event has occurred</a:t>
            </a:r>
          </a:p>
          <a:p>
            <a:pPr marL="466725" indent="-466725"/>
            <a:r>
              <a:rPr lang="en-US" altLang="zh-CN" sz="2000" dirty="0"/>
              <a:t>A </a:t>
            </a:r>
            <a:r>
              <a:rPr lang="en-US" altLang="zh-CN" sz="2000" dirty="0">
                <a:solidFill>
                  <a:srgbClr val="3366FF"/>
                </a:solidFill>
              </a:rPr>
              <a:t>signal handler </a:t>
            </a:r>
            <a:r>
              <a:rPr lang="en-US" altLang="zh-CN" sz="2000" dirty="0"/>
              <a:t>is used to process signals</a:t>
            </a:r>
          </a:p>
          <a:p>
            <a:pPr marL="979488" lvl="1" indent="-419100">
              <a:buFont typeface="Webdings" pitchFamily="18" charset="2"/>
              <a:buAutoNum type="arabicPeriod"/>
            </a:pPr>
            <a:r>
              <a:rPr lang="en-US" altLang="zh-CN" dirty="0"/>
              <a:t>Signal is generated by particular event</a:t>
            </a:r>
          </a:p>
          <a:p>
            <a:pPr marL="979488" lvl="1" indent="-419100">
              <a:buFont typeface="Webdings" pitchFamily="18" charset="2"/>
              <a:buAutoNum type="arabicPeriod"/>
            </a:pPr>
            <a:r>
              <a:rPr lang="en-US" altLang="zh-CN" dirty="0"/>
              <a:t>Signal is delivered to a process</a:t>
            </a:r>
          </a:p>
          <a:p>
            <a:pPr marL="979488" lvl="1" indent="-419100">
              <a:buFont typeface="Webdings" pitchFamily="18" charset="2"/>
              <a:buAutoNum type="arabicPeriod"/>
            </a:pPr>
            <a:r>
              <a:rPr lang="en-US" altLang="zh-CN" dirty="0"/>
              <a:t>Signal is handled</a:t>
            </a:r>
          </a:p>
          <a:p>
            <a:pPr marL="466725" indent="-466725"/>
            <a:r>
              <a:rPr lang="en-US" altLang="zh-CN" sz="2000" dirty="0"/>
              <a:t>Options:</a:t>
            </a:r>
          </a:p>
          <a:p>
            <a:pPr marL="979488" lvl="1" indent="-419100"/>
            <a:r>
              <a:rPr lang="en-US" altLang="zh-CN" dirty="0"/>
              <a:t>Deliver the signal to the thread to which the signal applies</a:t>
            </a:r>
          </a:p>
          <a:p>
            <a:pPr marL="979488" lvl="1" indent="-419100"/>
            <a:r>
              <a:rPr lang="en-US" altLang="zh-CN" dirty="0"/>
              <a:t>Deliver the signal to every thread in the process</a:t>
            </a:r>
          </a:p>
          <a:p>
            <a:pPr marL="979488" lvl="1" indent="-419100"/>
            <a:r>
              <a:rPr lang="en-US" altLang="zh-CN" dirty="0"/>
              <a:t>Deliver the signal to certain threads in the process</a:t>
            </a:r>
          </a:p>
          <a:p>
            <a:pPr marL="979488" lvl="1" indent="-419100"/>
            <a:r>
              <a:rPr lang="en-US" altLang="zh-CN" dirty="0"/>
              <a:t>Assign a specific thread to receive all signals for the process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t>Thread Pools</a:t>
            </a:r>
            <a:r>
              <a:rPr lang="zh-CN" altLang="en-US">
                <a:ea typeface="宋体" pitchFamily="2" charset="-122"/>
              </a:rPr>
              <a:t>（线程池）</a:t>
            </a:r>
          </a:p>
        </p:txBody>
      </p:sp>
      <p:sp>
        <p:nvSpPr>
          <p:cNvPr id="36867" name="Rectangle 3"/>
          <p:cNvSpPr>
            <a:spLocks noGrp="1" noChangeArrowheads="1"/>
          </p:cNvSpPr>
          <p:nvPr>
            <p:ph idx="1"/>
          </p:nvPr>
        </p:nvSpPr>
        <p:spPr/>
        <p:txBody>
          <a:bodyPr/>
          <a:lstStyle/>
          <a:p>
            <a:r>
              <a:rPr lang="en-US" altLang="zh-CN" sz="2900" dirty="0"/>
              <a:t>Create a number of threads in a pool where they await work</a:t>
            </a:r>
          </a:p>
          <a:p>
            <a:r>
              <a:rPr lang="en-US" altLang="zh-CN" sz="2900" dirty="0"/>
              <a:t>Advantages:</a:t>
            </a:r>
          </a:p>
          <a:p>
            <a:pPr lvl="1"/>
            <a:r>
              <a:rPr lang="en-US" altLang="zh-CN" sz="2500" dirty="0"/>
              <a:t>Usually slightly faster to service a request with an existing thread than create a new thread</a:t>
            </a:r>
          </a:p>
          <a:p>
            <a:pPr lvl="1"/>
            <a:r>
              <a:rPr lang="en-US" altLang="zh-CN" sz="2500" dirty="0"/>
              <a:t>Allows the number of threads in the application(s) to be bound to the size of the pool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t>Thread Specific Data</a:t>
            </a:r>
            <a:r>
              <a:rPr lang="zh-CN" altLang="en-US">
                <a:ea typeface="宋体" pitchFamily="2" charset="-122"/>
              </a:rPr>
              <a:t>（线程特有数据）</a:t>
            </a:r>
          </a:p>
        </p:txBody>
      </p:sp>
      <p:sp>
        <p:nvSpPr>
          <p:cNvPr id="37891" name="Rectangle 3"/>
          <p:cNvSpPr>
            <a:spLocks noGrp="1" noChangeArrowheads="1"/>
          </p:cNvSpPr>
          <p:nvPr>
            <p:ph idx="1"/>
          </p:nvPr>
        </p:nvSpPr>
        <p:spPr/>
        <p:txBody>
          <a:bodyPr/>
          <a:lstStyle/>
          <a:p>
            <a:r>
              <a:rPr lang="en-US" altLang="zh-CN" sz="2900" dirty="0"/>
              <a:t>Allows each thread to have its own copy of data</a:t>
            </a:r>
          </a:p>
          <a:p>
            <a:r>
              <a:rPr lang="en-US" altLang="zh-CN" sz="2900" dirty="0"/>
              <a:t>Useful when you do not have control over the thread creation process (i.e., when using a thread pool)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t>Scheduler Activations</a:t>
            </a:r>
          </a:p>
        </p:txBody>
      </p:sp>
      <p:sp>
        <p:nvSpPr>
          <p:cNvPr id="38915" name="Rectangle 3"/>
          <p:cNvSpPr>
            <a:spLocks noGrp="1" noChangeArrowheads="1"/>
          </p:cNvSpPr>
          <p:nvPr>
            <p:ph idx="1"/>
          </p:nvPr>
        </p:nvSpPr>
        <p:spPr>
          <a:xfrm>
            <a:off x="633316" y="1017205"/>
            <a:ext cx="11401618" cy="4706938"/>
          </a:xfrm>
        </p:spPr>
        <p:txBody>
          <a:bodyPr/>
          <a:lstStyle/>
          <a:p>
            <a:r>
              <a:rPr lang="en-US" altLang="zh-CN" sz="2500" dirty="0"/>
              <a:t>Both M:N and Two-level models require communication to maintain the appropriate number of kernel threads allocated to the application</a:t>
            </a:r>
          </a:p>
          <a:p>
            <a:pPr lvl="1"/>
            <a:r>
              <a:rPr lang="zh-CN" altLang="en-US" sz="2100" dirty="0"/>
              <a:t>轻量级进程（</a:t>
            </a:r>
            <a:r>
              <a:rPr lang="en-US" altLang="zh-CN" sz="2100" dirty="0"/>
              <a:t>Lightweight process, LWP</a:t>
            </a:r>
            <a:r>
              <a:rPr lang="zh-CN" altLang="en-US" sz="2100" dirty="0"/>
              <a:t>）：实现多对多模型或二级模型的系统在用户线程和内核线程之间通常设置一种中间数据结构，通常为</a:t>
            </a:r>
            <a:r>
              <a:rPr lang="en-US" altLang="zh-CN" sz="2100" dirty="0"/>
              <a:t>LWP</a:t>
            </a:r>
            <a:r>
              <a:rPr lang="zh-CN" altLang="en-US" sz="2100" dirty="0"/>
              <a:t>。</a:t>
            </a:r>
          </a:p>
          <a:p>
            <a:pPr lvl="1"/>
            <a:r>
              <a:rPr lang="zh-CN" altLang="en-US" sz="2100" dirty="0"/>
              <a:t>对于用户线程库，</a:t>
            </a:r>
            <a:r>
              <a:rPr lang="en-US" altLang="zh-CN" sz="2100" dirty="0"/>
              <a:t>LWP</a:t>
            </a:r>
            <a:r>
              <a:rPr lang="zh-CN" altLang="en-US" sz="2100" dirty="0"/>
              <a:t>表现为一种应用程序可以调度用户线程来运行的虚拟处理器。每个</a:t>
            </a:r>
            <a:r>
              <a:rPr lang="en-US" altLang="zh-CN" sz="2100" dirty="0"/>
              <a:t>LWP</a:t>
            </a:r>
            <a:r>
              <a:rPr lang="zh-CN" altLang="en-US" sz="2100" dirty="0"/>
              <a:t>与内核线程相连，该内核线程被操作系统调度到物理处理器上运行。如果物理处理器上运行的内核线程阻塞，则与其相连的</a:t>
            </a:r>
            <a:r>
              <a:rPr lang="en-US" altLang="zh-CN" sz="2100" dirty="0"/>
              <a:t>LWP</a:t>
            </a:r>
            <a:r>
              <a:rPr lang="zh-CN" altLang="en-US" sz="2100" dirty="0"/>
              <a:t>也阻塞，关系链顶端与</a:t>
            </a:r>
            <a:r>
              <a:rPr lang="en-US" altLang="zh-CN" sz="2100" dirty="0"/>
              <a:t>LWP</a:t>
            </a:r>
            <a:r>
              <a:rPr lang="zh-CN" altLang="en-US" sz="2100" dirty="0"/>
              <a:t>相连的用户线程也阻塞。</a:t>
            </a:r>
            <a:endParaRPr lang="en-US" altLang="zh-CN" sz="2100" dirty="0"/>
          </a:p>
          <a:p>
            <a:r>
              <a:rPr lang="en-US" altLang="zh-CN" sz="2500" dirty="0"/>
              <a:t>Scheduler activations provide </a:t>
            </a:r>
            <a:r>
              <a:rPr lang="en-US" altLang="zh-CN" sz="2500" dirty="0" err="1">
                <a:solidFill>
                  <a:srgbClr val="3366FF"/>
                </a:solidFill>
              </a:rPr>
              <a:t>upcalls</a:t>
            </a:r>
            <a:r>
              <a:rPr lang="en-US" altLang="zh-CN" sz="2500" dirty="0">
                <a:solidFill>
                  <a:srgbClr val="3366FF"/>
                </a:solidFill>
              </a:rPr>
              <a:t> </a:t>
            </a:r>
            <a:r>
              <a:rPr lang="en-US" altLang="zh-CN" sz="2500" dirty="0"/>
              <a:t>- a communication mechanism from the kernel to the thread library</a:t>
            </a:r>
          </a:p>
          <a:p>
            <a:pPr lvl="1"/>
            <a:r>
              <a:rPr lang="en-US" altLang="zh-CN" sz="2100" dirty="0" err="1"/>
              <a:t>upcall</a:t>
            </a:r>
            <a:r>
              <a:rPr lang="zh-CN" altLang="en-US" sz="2100" dirty="0"/>
              <a:t>：内核通知应用程序与其有关的特定事件的过程；</a:t>
            </a:r>
          </a:p>
          <a:p>
            <a:pPr lvl="1"/>
            <a:r>
              <a:rPr lang="en-US" altLang="zh-CN" sz="2100" dirty="0" err="1"/>
              <a:t>upcall</a:t>
            </a:r>
            <a:r>
              <a:rPr lang="en-US" altLang="zh-CN" sz="2100" dirty="0"/>
              <a:t> handler</a:t>
            </a:r>
            <a:r>
              <a:rPr lang="zh-CN" altLang="en-US" sz="2100" dirty="0"/>
              <a:t>：</a:t>
            </a:r>
            <a:r>
              <a:rPr lang="en-US" altLang="zh-CN" sz="2100" dirty="0" err="1"/>
              <a:t>upcall</a:t>
            </a:r>
            <a:r>
              <a:rPr lang="zh-CN" altLang="en-US" sz="2100" dirty="0"/>
              <a:t>处理句柄，在虚拟处理器（</a:t>
            </a:r>
            <a:r>
              <a:rPr lang="en-US" altLang="zh-CN" sz="2100" dirty="0"/>
              <a:t>LWP</a:t>
            </a:r>
            <a:r>
              <a:rPr lang="zh-CN" altLang="en-US" sz="2100" dirty="0"/>
              <a:t>）上运行。</a:t>
            </a:r>
            <a:endParaRPr lang="en-US" altLang="zh-CN" sz="2100" dirty="0"/>
          </a:p>
          <a:p>
            <a:r>
              <a:rPr lang="en-US" altLang="zh-CN" sz="2500" dirty="0"/>
              <a:t>This communication allows an application to maintain the correct number kernel threads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4.7 Operating-System Examples</a:t>
            </a:r>
            <a:endParaRPr lang="zh-CN" altLang="en-US" sz="4156" dirty="0">
              <a:cs typeface="ＭＳ Ｐゴシック" charset="-128"/>
            </a:endParaRPr>
          </a:p>
        </p:txBody>
      </p:sp>
    </p:spTree>
    <p:extLst>
      <p:ext uri="{BB962C8B-B14F-4D97-AF65-F5344CB8AC3E}">
        <p14:creationId xmlns:p14="http://schemas.microsoft.com/office/powerpoint/2010/main" val="1636556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t>Operating System Examples</a:t>
            </a:r>
          </a:p>
        </p:txBody>
      </p:sp>
      <p:sp>
        <p:nvSpPr>
          <p:cNvPr id="39939" name="Rectangle 3"/>
          <p:cNvSpPr>
            <a:spLocks noGrp="1" noChangeArrowheads="1"/>
          </p:cNvSpPr>
          <p:nvPr>
            <p:ph idx="1"/>
          </p:nvPr>
        </p:nvSpPr>
        <p:spPr/>
        <p:txBody>
          <a:bodyPr/>
          <a:lstStyle/>
          <a:p>
            <a:r>
              <a:rPr lang="en-US" altLang="zh-CN" sz="2900" b="1">
                <a:solidFill>
                  <a:srgbClr val="FF0000"/>
                </a:solidFill>
              </a:rPr>
              <a:t>Windows XP Threads</a:t>
            </a:r>
          </a:p>
          <a:p>
            <a:r>
              <a:rPr lang="en-US" altLang="zh-CN" sz="2900" b="1">
                <a:solidFill>
                  <a:srgbClr val="FF0000"/>
                </a:solidFill>
              </a:rPr>
              <a:t>Linux Thread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zh-CN"/>
              <a:t>Windows XP Threads</a:t>
            </a:r>
          </a:p>
        </p:txBody>
      </p:sp>
      <p:sp>
        <p:nvSpPr>
          <p:cNvPr id="2" name="内容占位符 1"/>
          <p:cNvSpPr>
            <a:spLocks noGrp="1"/>
          </p:cNvSpPr>
          <p:nvPr>
            <p:ph idx="1"/>
          </p:nvPr>
        </p:nvSpPr>
        <p:spPr/>
        <p:txBody>
          <a:bodyPr/>
          <a:lstStyle/>
          <a:p>
            <a:endParaRPr lang="zh-CN" altLang="en-US"/>
          </a:p>
        </p:txBody>
      </p:sp>
      <p:pic>
        <p:nvPicPr>
          <p:cNvPr id="40963" name="Picture 4"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133" y="1136650"/>
            <a:ext cx="6437048" cy="57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a:t>Windows XP Threads</a:t>
            </a:r>
          </a:p>
        </p:txBody>
      </p:sp>
      <p:sp>
        <p:nvSpPr>
          <p:cNvPr id="41987" name="Rectangle 3"/>
          <p:cNvSpPr>
            <a:spLocks noGrp="1" noChangeArrowheads="1"/>
          </p:cNvSpPr>
          <p:nvPr>
            <p:ph idx="1"/>
          </p:nvPr>
        </p:nvSpPr>
        <p:spPr/>
        <p:txBody>
          <a:bodyPr/>
          <a:lstStyle/>
          <a:p>
            <a:pPr>
              <a:lnSpc>
                <a:spcPct val="90000"/>
              </a:lnSpc>
            </a:pPr>
            <a:r>
              <a:rPr lang="en-US" altLang="zh-CN" sz="2500" b="1" dirty="0"/>
              <a:t>Implements the</a:t>
            </a:r>
            <a:r>
              <a:rPr lang="en-US" altLang="zh-CN" sz="2500" b="1" dirty="0">
                <a:solidFill>
                  <a:srgbClr val="FF0000"/>
                </a:solidFill>
              </a:rPr>
              <a:t> one-to-one</a:t>
            </a:r>
            <a:r>
              <a:rPr lang="en-US" altLang="zh-CN" sz="2500" b="1" dirty="0"/>
              <a:t> mapping, kernel-level</a:t>
            </a:r>
          </a:p>
          <a:p>
            <a:pPr>
              <a:lnSpc>
                <a:spcPct val="90000"/>
              </a:lnSpc>
            </a:pPr>
            <a:r>
              <a:rPr lang="en-US" altLang="zh-CN" sz="2500" b="1" dirty="0"/>
              <a:t>Each thread contains</a:t>
            </a:r>
          </a:p>
          <a:p>
            <a:pPr lvl="1">
              <a:lnSpc>
                <a:spcPct val="90000"/>
              </a:lnSpc>
            </a:pPr>
            <a:r>
              <a:rPr lang="en-US" altLang="zh-CN" sz="2200" b="1" dirty="0"/>
              <a:t>A thread id</a:t>
            </a:r>
          </a:p>
          <a:p>
            <a:pPr lvl="1">
              <a:lnSpc>
                <a:spcPct val="90000"/>
              </a:lnSpc>
            </a:pPr>
            <a:r>
              <a:rPr lang="en-US" altLang="zh-CN" sz="2200" b="1" dirty="0"/>
              <a:t>Register set</a:t>
            </a:r>
          </a:p>
          <a:p>
            <a:pPr lvl="1">
              <a:lnSpc>
                <a:spcPct val="90000"/>
              </a:lnSpc>
            </a:pPr>
            <a:r>
              <a:rPr lang="en-US" altLang="zh-CN" sz="2200" b="1" dirty="0"/>
              <a:t>Separate user and kernel stacks</a:t>
            </a:r>
          </a:p>
          <a:p>
            <a:pPr lvl="1">
              <a:lnSpc>
                <a:spcPct val="90000"/>
              </a:lnSpc>
            </a:pPr>
            <a:r>
              <a:rPr lang="en-US" altLang="zh-CN" sz="2200" b="1" dirty="0"/>
              <a:t>Private data storage area</a:t>
            </a:r>
          </a:p>
          <a:p>
            <a:pPr>
              <a:lnSpc>
                <a:spcPct val="90000"/>
              </a:lnSpc>
            </a:pPr>
            <a:r>
              <a:rPr lang="en-US" altLang="zh-CN" sz="2200" b="1" dirty="0"/>
              <a:t>The register set, stacks, and private storage area are known as the </a:t>
            </a:r>
            <a:r>
              <a:rPr lang="en-US" altLang="zh-CN" sz="2200" b="1" dirty="0">
                <a:solidFill>
                  <a:srgbClr val="3366FF"/>
                </a:solidFill>
              </a:rPr>
              <a:t>context </a:t>
            </a:r>
            <a:r>
              <a:rPr lang="en-US" altLang="zh-CN" sz="2200" b="1" dirty="0"/>
              <a:t>of the threads</a:t>
            </a:r>
          </a:p>
          <a:p>
            <a:pPr>
              <a:lnSpc>
                <a:spcPct val="90000"/>
              </a:lnSpc>
            </a:pPr>
            <a:r>
              <a:rPr lang="en-US" altLang="zh-CN" sz="2200" b="1" dirty="0"/>
              <a:t>The primary data structures of a thread include:</a:t>
            </a:r>
          </a:p>
          <a:p>
            <a:pPr lvl="1">
              <a:lnSpc>
                <a:spcPct val="90000"/>
              </a:lnSpc>
            </a:pPr>
            <a:r>
              <a:rPr lang="en-US" altLang="zh-CN" b="1" dirty="0"/>
              <a:t>ETHREAD (executive thread block)</a:t>
            </a:r>
          </a:p>
          <a:p>
            <a:pPr lvl="1">
              <a:lnSpc>
                <a:spcPct val="90000"/>
              </a:lnSpc>
            </a:pPr>
            <a:r>
              <a:rPr lang="en-US" altLang="zh-CN" b="1" dirty="0"/>
              <a:t>KTHREAD (kernel thread block)</a:t>
            </a:r>
          </a:p>
          <a:p>
            <a:pPr lvl="1">
              <a:lnSpc>
                <a:spcPct val="90000"/>
              </a:lnSpc>
            </a:pPr>
            <a:r>
              <a:rPr lang="en-US" altLang="zh-CN" b="1" dirty="0"/>
              <a:t>TEB (thread environment block)         </a:t>
            </a:r>
            <a:r>
              <a:rPr lang="en-US" altLang="zh-CN" sz="2500" b="1" dirty="0">
                <a:solidFill>
                  <a:srgbClr val="FF0000"/>
                </a:solidFill>
              </a:rPr>
              <a:t>CreateThread.cpp</a:t>
            </a:r>
            <a:endParaRPr lang="en-US" altLang="zh-CN" sz="2200" b="1" dirty="0"/>
          </a:p>
          <a:p>
            <a:pPr>
              <a:lnSpc>
                <a:spcPct val="90000"/>
              </a:lnSpc>
              <a:buFont typeface="Monotype Sorts" pitchFamily="2" charset="2"/>
              <a:buNone/>
            </a:pPr>
            <a:endParaRPr lang="en-US" altLang="zh-CN" sz="22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Linux Threads</a:t>
            </a:r>
          </a:p>
        </p:txBody>
      </p:sp>
      <p:sp>
        <p:nvSpPr>
          <p:cNvPr id="43011" name="Rectangle 3"/>
          <p:cNvSpPr>
            <a:spLocks noGrp="1" noChangeArrowheads="1"/>
          </p:cNvSpPr>
          <p:nvPr>
            <p:ph idx="1"/>
          </p:nvPr>
        </p:nvSpPr>
        <p:spPr/>
        <p:txBody>
          <a:bodyPr/>
          <a:lstStyle/>
          <a:p>
            <a:r>
              <a:rPr lang="en-US" altLang="zh-CN" sz="2900" b="1" dirty="0"/>
              <a:t>Linux refers to them as </a:t>
            </a:r>
            <a:r>
              <a:rPr lang="en-US" altLang="zh-CN" sz="2900" b="1" i="1" dirty="0">
                <a:solidFill>
                  <a:srgbClr val="FF0000"/>
                </a:solidFill>
              </a:rPr>
              <a:t>tasks</a:t>
            </a:r>
            <a:r>
              <a:rPr lang="en-US" altLang="zh-CN" sz="2900" b="1" dirty="0"/>
              <a:t> rather than </a:t>
            </a:r>
            <a:r>
              <a:rPr lang="en-US" altLang="zh-CN" sz="2900" b="1" i="1" dirty="0"/>
              <a:t>threads</a:t>
            </a:r>
          </a:p>
          <a:p>
            <a:pPr lvl="1"/>
            <a:r>
              <a:rPr lang="en-US" altLang="zh-CN" sz="2500" b="1" dirty="0" err="1"/>
              <a:t>Task_struct</a:t>
            </a:r>
            <a:r>
              <a:rPr lang="zh-CN" altLang="en-US" sz="2500" b="1" dirty="0"/>
              <a:t>：</a:t>
            </a:r>
            <a:r>
              <a:rPr lang="en-US" altLang="zh-CN" sz="2500" b="1" dirty="0"/>
              <a:t>Linux</a:t>
            </a:r>
            <a:r>
              <a:rPr lang="zh-CN" altLang="en-US" sz="2500" b="1" dirty="0"/>
              <a:t>系统中每个任务都有一个唯一的内核数据结构</a:t>
            </a:r>
            <a:r>
              <a:rPr lang="en-US" altLang="zh-CN" sz="2500" b="1" dirty="0" err="1"/>
              <a:t>struct</a:t>
            </a:r>
            <a:r>
              <a:rPr lang="en-US" altLang="zh-CN" sz="2500" b="1" dirty="0"/>
              <a:t> </a:t>
            </a:r>
            <a:r>
              <a:rPr lang="en-US" altLang="zh-CN" sz="2500" b="1" dirty="0" err="1"/>
              <a:t>task_struct</a:t>
            </a:r>
            <a:r>
              <a:rPr lang="zh-CN" altLang="en-US" sz="2500" b="1" dirty="0"/>
              <a:t>，它并不保存任务本身的数据，而是指向其他存储这些数据的数据结构（</a:t>
            </a:r>
            <a:r>
              <a:rPr lang="en-US" altLang="zh-CN" sz="2500" b="1" dirty="0"/>
              <a:t>e.g. </a:t>
            </a:r>
            <a:r>
              <a:rPr lang="zh-CN" altLang="en-US" sz="2500" b="1" dirty="0"/>
              <a:t>打开文件列表、信号处理信息、虚拟内存等）的指针</a:t>
            </a:r>
            <a:endParaRPr lang="en-US" altLang="zh-CN" sz="2500" b="1" dirty="0"/>
          </a:p>
          <a:p>
            <a:r>
              <a:rPr lang="en-US" altLang="zh-CN" sz="2900" b="1" dirty="0"/>
              <a:t>Thread creation is done through </a:t>
            </a:r>
            <a:r>
              <a:rPr lang="en-US" altLang="zh-CN" sz="2900" b="1" dirty="0">
                <a:solidFill>
                  <a:srgbClr val="FF0000"/>
                </a:solidFill>
              </a:rPr>
              <a:t>clone()</a:t>
            </a:r>
            <a:r>
              <a:rPr lang="en-US" altLang="zh-CN" sz="2900" b="1" dirty="0"/>
              <a:t> system call</a:t>
            </a:r>
          </a:p>
          <a:p>
            <a:pPr>
              <a:buFont typeface="Monotype Sorts" pitchFamily="2" charset="2"/>
              <a:buNone/>
            </a:pPr>
            <a:endParaRPr lang="en-US" altLang="zh-CN" sz="2900" b="1" dirty="0"/>
          </a:p>
          <a:p>
            <a:r>
              <a:rPr lang="en-US" altLang="zh-CN" sz="2900" b="1" dirty="0"/>
              <a:t>clone() allows a child task to share the address space of the parent task (process)</a:t>
            </a:r>
          </a:p>
          <a:p>
            <a:pPr lvl="1"/>
            <a:r>
              <a:rPr lang="zh-CN" altLang="en-US" sz="2500" b="1" dirty="0"/>
              <a:t>调用</a:t>
            </a:r>
            <a:r>
              <a:rPr lang="en-US" altLang="zh-CN" sz="2500" b="1" dirty="0"/>
              <a:t>clone()</a:t>
            </a:r>
            <a:r>
              <a:rPr lang="zh-CN" altLang="en-US" sz="2500" b="1" dirty="0"/>
              <a:t>时传递一组标志，决定父任务与子任务之间发生多少共享。</a:t>
            </a:r>
            <a:endParaRPr lang="en-US" altLang="zh-CN" sz="2500" b="1" dirty="0"/>
          </a:p>
        </p:txBody>
      </p:sp>
      <p:pic>
        <p:nvPicPr>
          <p:cNvPr id="3" name="图片 2"/>
          <p:cNvPicPr>
            <a:picLocks noChangeAspect="1"/>
          </p:cNvPicPr>
          <p:nvPr/>
        </p:nvPicPr>
        <p:blipFill>
          <a:blip r:embed="rId3"/>
          <a:stretch>
            <a:fillRect/>
          </a:stretch>
        </p:blipFill>
        <p:spPr>
          <a:xfrm>
            <a:off x="1828235" y="5878134"/>
            <a:ext cx="9011779" cy="116429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dirty="0"/>
              <a:t>课堂练习</a:t>
            </a:r>
            <a:endParaRPr lang="en-US" altLang="zh-CN" dirty="0"/>
          </a:p>
        </p:txBody>
      </p:sp>
      <p:grpSp>
        <p:nvGrpSpPr>
          <p:cNvPr id="10" name="组合 9"/>
          <p:cNvGrpSpPr/>
          <p:nvPr/>
        </p:nvGrpSpPr>
        <p:grpSpPr>
          <a:xfrm>
            <a:off x="1656018" y="1055256"/>
            <a:ext cx="10325311" cy="5574145"/>
            <a:chOff x="775247" y="1068702"/>
            <a:chExt cx="6544982" cy="4804085"/>
          </a:xfrm>
        </p:grpSpPr>
        <p:pic>
          <p:nvPicPr>
            <p:cNvPr id="4" name="图片 3"/>
            <p:cNvPicPr>
              <a:picLocks noChangeAspect="1"/>
            </p:cNvPicPr>
            <p:nvPr/>
          </p:nvPicPr>
          <p:blipFill>
            <a:blip r:embed="rId2"/>
            <a:stretch>
              <a:fillRect/>
            </a:stretch>
          </p:blipFill>
          <p:spPr>
            <a:xfrm>
              <a:off x="775247" y="1068702"/>
              <a:ext cx="5832568" cy="3899986"/>
            </a:xfrm>
            <a:prstGeom prst="rect">
              <a:avLst/>
            </a:prstGeom>
          </p:spPr>
        </p:pic>
        <p:pic>
          <p:nvPicPr>
            <p:cNvPr id="8" name="图片 7"/>
            <p:cNvPicPr>
              <a:picLocks noChangeAspect="1"/>
            </p:cNvPicPr>
            <p:nvPr/>
          </p:nvPicPr>
          <p:blipFill>
            <a:blip r:embed="rId3"/>
            <a:stretch>
              <a:fillRect/>
            </a:stretch>
          </p:blipFill>
          <p:spPr>
            <a:xfrm>
              <a:off x="3049374" y="1566243"/>
              <a:ext cx="4270855" cy="4306544"/>
            </a:xfrm>
            <a:prstGeom prst="rect">
              <a:avLst/>
            </a:prstGeom>
          </p:spPr>
        </p:pic>
      </p:grpSp>
    </p:spTree>
    <p:extLst>
      <p:ext uri="{BB962C8B-B14F-4D97-AF65-F5344CB8AC3E}">
        <p14:creationId xmlns:p14="http://schemas.microsoft.com/office/powerpoint/2010/main" val="431688697"/>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sz="4400" dirty="0">
                <a:ea typeface="楷体_GB2312" pitchFamily="49" charset="-122"/>
              </a:rPr>
              <a:t>Overview</a:t>
            </a:r>
            <a:endParaRPr lang="zh-CN" altLang="zh-CN" sz="4900" b="0" dirty="0">
              <a:ea typeface="楷体_GB2312" pitchFamily="49" charset="-122"/>
            </a:endParaRPr>
          </a:p>
        </p:txBody>
      </p:sp>
      <p:sp>
        <p:nvSpPr>
          <p:cNvPr id="6147" name="Rectangle 3"/>
          <p:cNvSpPr>
            <a:spLocks noGrp="1" noChangeArrowheads="1"/>
          </p:cNvSpPr>
          <p:nvPr>
            <p:ph idx="1"/>
          </p:nvPr>
        </p:nvSpPr>
        <p:spPr/>
        <p:txBody>
          <a:bodyPr/>
          <a:lstStyle/>
          <a:p>
            <a:r>
              <a:rPr lang="en-US" altLang="zh-CN" dirty="0"/>
              <a:t>The concept of a</a:t>
            </a:r>
            <a:r>
              <a:rPr lang="en-US" altLang="zh-CN" sz="2800" dirty="0">
                <a:solidFill>
                  <a:srgbClr val="0000CC"/>
                </a:solidFill>
              </a:rPr>
              <a:t> process </a:t>
            </a:r>
            <a:r>
              <a:rPr lang="en-US" altLang="zh-CN" dirty="0"/>
              <a:t>as embodying  two characteristics :</a:t>
            </a:r>
            <a:endParaRPr lang="zh-CN" altLang="en-US" dirty="0"/>
          </a:p>
          <a:p>
            <a:pPr lvl="1"/>
            <a:r>
              <a:rPr lang="en-US" altLang="zh-CN" sz="2400" dirty="0">
                <a:solidFill>
                  <a:srgbClr val="FF0000"/>
                </a:solidFill>
              </a:rPr>
              <a:t>Unit of Resource ownership</a:t>
            </a:r>
            <a:r>
              <a:rPr lang="en-US" altLang="zh-CN" sz="2400" dirty="0"/>
              <a:t> </a:t>
            </a:r>
            <a:r>
              <a:rPr lang="zh-CN" altLang="en-US" sz="2400" dirty="0"/>
              <a:t>（资源拥有单位）</a:t>
            </a:r>
            <a:endParaRPr lang="en-US" altLang="zh-CN" sz="2400" dirty="0"/>
          </a:p>
          <a:p>
            <a:pPr lvl="2"/>
            <a:r>
              <a:rPr lang="zh-CN" altLang="en-US" dirty="0"/>
              <a:t>给每个进程分配一虚拟地址空间，保存进程映像，控制一些资源（文件，</a:t>
            </a:r>
            <a:r>
              <a:rPr lang="en-US" altLang="zh-CN" dirty="0"/>
              <a:t>I/O</a:t>
            </a:r>
            <a:r>
              <a:rPr lang="zh-CN" altLang="en-US" dirty="0"/>
              <a:t>设备），有状态、优先级、调度</a:t>
            </a:r>
            <a:endParaRPr lang="en-US" altLang="zh-CN" dirty="0"/>
          </a:p>
          <a:p>
            <a:pPr lvl="1"/>
            <a:r>
              <a:rPr lang="en-US" altLang="zh-CN" sz="2400" dirty="0">
                <a:solidFill>
                  <a:srgbClr val="FF0000"/>
                </a:solidFill>
              </a:rPr>
              <a:t>Unit of Dispatching</a:t>
            </a:r>
            <a:r>
              <a:rPr lang="en-US" altLang="zh-CN" sz="2400" dirty="0"/>
              <a:t> </a:t>
            </a:r>
            <a:r>
              <a:rPr lang="zh-CN" altLang="en-US" sz="2400" dirty="0"/>
              <a:t>（调度单位）</a:t>
            </a:r>
            <a:r>
              <a:rPr lang="en-US" altLang="zh-CN" sz="2400" dirty="0"/>
              <a:t>	</a:t>
            </a:r>
            <a:endParaRPr lang="zh-CN" altLang="en-US" sz="2400" dirty="0"/>
          </a:p>
          <a:p>
            <a:pPr lvl="2"/>
            <a:r>
              <a:rPr lang="zh-CN" altLang="en-US" dirty="0"/>
              <a:t>进程是由一个或多个程序的一次执行</a:t>
            </a:r>
          </a:p>
          <a:p>
            <a:pPr lvl="2"/>
            <a:r>
              <a:rPr lang="zh-CN" altLang="en-US" dirty="0"/>
              <a:t>可能会与其他进程交替执行</a:t>
            </a: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75" y="2881313"/>
            <a:ext cx="733425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9733" y="3238392"/>
            <a:ext cx="72009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Rectangle 2"/>
          <p:cNvSpPr>
            <a:spLocks noGrp="1" noChangeArrowheads="1"/>
          </p:cNvSpPr>
          <p:nvPr>
            <p:ph type="title"/>
          </p:nvPr>
        </p:nvSpPr>
        <p:spPr/>
        <p:txBody>
          <a:bodyPr/>
          <a:lstStyle/>
          <a:p>
            <a:pPr eaLnBrk="1" hangingPunct="1"/>
            <a:r>
              <a:rPr lang="en-US" altLang="zh-CN"/>
              <a:t>Homework</a:t>
            </a:r>
          </a:p>
        </p:txBody>
      </p:sp>
      <p:sp>
        <p:nvSpPr>
          <p:cNvPr id="95235" name="Rectangle 3"/>
          <p:cNvSpPr>
            <a:spLocks noGrp="1" noChangeArrowheads="1"/>
          </p:cNvSpPr>
          <p:nvPr>
            <p:ph idx="1"/>
          </p:nvPr>
        </p:nvSpPr>
        <p:spPr>
          <a:xfrm>
            <a:off x="197302" y="477301"/>
            <a:ext cx="6375891" cy="4707706"/>
          </a:xfrm>
        </p:spPr>
        <p:txBody>
          <a:bodyPr/>
          <a:lstStyle/>
          <a:p>
            <a:pPr eaLnBrk="1" hangingPunct="1"/>
            <a:endParaRPr lang="zh-CN" altLang="en-US" sz="1870" dirty="0">
              <a:latin typeface="Arial" pitchFamily="34" charset="0"/>
              <a:ea typeface="宋体" pitchFamily="2" charset="-122"/>
            </a:endParaRPr>
          </a:p>
          <a:p>
            <a:pPr eaLnBrk="1" hangingPunct="1"/>
            <a:r>
              <a:rPr lang="zh-CN" altLang="en-US" dirty="0">
                <a:solidFill>
                  <a:srgbClr val="FF3300"/>
                </a:solidFill>
                <a:latin typeface="Arial" pitchFamily="34" charset="0"/>
                <a:ea typeface="宋体" pitchFamily="2" charset="-122"/>
              </a:rPr>
              <a:t>书后习题</a:t>
            </a:r>
            <a:r>
              <a:rPr lang="en-US" altLang="zh-CN" dirty="0">
                <a:solidFill>
                  <a:srgbClr val="FF3300"/>
                </a:solidFill>
                <a:latin typeface="Arial" pitchFamily="34" charset="0"/>
                <a:ea typeface="宋体" pitchFamily="2" charset="-122"/>
              </a:rPr>
              <a:t>4.1</a:t>
            </a:r>
            <a:r>
              <a:rPr lang="zh-CN" altLang="en-US"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4.3</a:t>
            </a:r>
            <a:r>
              <a:rPr lang="zh-CN" altLang="en-US"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4.4</a:t>
            </a:r>
            <a:r>
              <a:rPr lang="zh-CN" altLang="en-US"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4.8</a:t>
            </a: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marL="0" indent="0" eaLnBrk="1" hangingPunct="1">
              <a:buNone/>
            </a:pPr>
            <a:endParaRPr lang="en-US" altLang="zh-CN" dirty="0">
              <a:solidFill>
                <a:srgbClr val="FF3300"/>
              </a:solidFill>
              <a:latin typeface="Arial" pitchFamily="34" charset="0"/>
              <a:ea typeface="宋体" pitchFamily="2" charset="-122"/>
            </a:endParaRPr>
          </a:p>
          <a:p>
            <a:pPr eaLnBrk="1" hangingPunct="1"/>
            <a:r>
              <a:rPr lang="en-US" altLang="zh-CN" sz="2000" dirty="0">
                <a:solidFill>
                  <a:srgbClr val="FF3300"/>
                </a:solidFill>
                <a:latin typeface="Arial" pitchFamily="34" charset="0"/>
                <a:ea typeface="宋体" pitchFamily="2" charset="-122"/>
              </a:rPr>
              <a:t>11</a:t>
            </a:r>
            <a:r>
              <a:rPr lang="zh-CN" altLang="en-US" sz="2000" dirty="0">
                <a:solidFill>
                  <a:srgbClr val="FF3300"/>
                </a:solidFill>
                <a:latin typeface="Arial" pitchFamily="34" charset="0"/>
                <a:ea typeface="宋体" pitchFamily="2" charset="-122"/>
              </a:rPr>
              <a:t>月</a:t>
            </a:r>
            <a:r>
              <a:rPr lang="en-US" altLang="zh-CN" sz="2000" dirty="0">
                <a:solidFill>
                  <a:srgbClr val="FF3300"/>
                </a:solidFill>
                <a:latin typeface="Arial" pitchFamily="34" charset="0"/>
                <a:ea typeface="宋体" pitchFamily="2" charset="-122"/>
              </a:rPr>
              <a:t>5</a:t>
            </a:r>
            <a:r>
              <a:rPr lang="zh-CN" altLang="en-US" sz="2000" dirty="0">
                <a:solidFill>
                  <a:srgbClr val="FF3300"/>
                </a:solidFill>
                <a:latin typeface="Arial" pitchFamily="34" charset="0"/>
                <a:ea typeface="宋体" pitchFamily="2" charset="-122"/>
              </a:rPr>
              <a:t>日晚上</a:t>
            </a:r>
            <a:r>
              <a:rPr lang="en-US" altLang="zh-CN" sz="2000" dirty="0">
                <a:solidFill>
                  <a:srgbClr val="FF3300"/>
                </a:solidFill>
                <a:latin typeface="Arial" pitchFamily="34" charset="0"/>
                <a:ea typeface="宋体" pitchFamily="2" charset="-122"/>
              </a:rPr>
              <a:t>12</a:t>
            </a:r>
            <a:r>
              <a:rPr lang="zh-CN" altLang="en-US" sz="2000" dirty="0">
                <a:solidFill>
                  <a:srgbClr val="FF3300"/>
                </a:solidFill>
                <a:latin typeface="Arial" pitchFamily="34" charset="0"/>
                <a:ea typeface="宋体" pitchFamily="2" charset="-122"/>
              </a:rPr>
              <a:t>点前通过“学在浙大”提交作业</a:t>
            </a:r>
          </a:p>
          <a:p>
            <a:pPr marL="685800" lvl="2" indent="-342900" eaLnBrk="1" hangingPunct="1">
              <a:buClr>
                <a:srgbClr val="993300"/>
              </a:buClr>
              <a:buSzPct val="90000"/>
              <a:buFont typeface="Monotype Sorts" pitchFamily="2" charset="2"/>
              <a:buChar char="n"/>
            </a:pPr>
            <a:r>
              <a:rPr lang="zh-CN" altLang="en-US" sz="1600">
                <a:solidFill>
                  <a:srgbClr val="FF3300"/>
                </a:solidFill>
                <a:latin typeface="Arial" pitchFamily="34" charset="0"/>
                <a:ea typeface="宋体" pitchFamily="2" charset="-122"/>
              </a:rPr>
              <a:t>文件名</a:t>
            </a:r>
            <a:r>
              <a:rPr lang="zh-CN" altLang="en-US" sz="1600" dirty="0">
                <a:solidFill>
                  <a:srgbClr val="FF3300"/>
                </a:solidFill>
                <a:latin typeface="Arial" pitchFamily="34" charset="0"/>
                <a:ea typeface="宋体" pitchFamily="2" charset="-122"/>
              </a:rPr>
              <a:t>以“学号</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姓名</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x</a:t>
            </a:r>
            <a:r>
              <a:rPr lang="zh-CN" altLang="en-US" sz="1600" dirty="0">
                <a:solidFill>
                  <a:srgbClr val="FF3300"/>
                </a:solidFill>
                <a:latin typeface="Arial" pitchFamily="34" charset="0"/>
                <a:ea typeface="宋体" pitchFamily="2" charset="-122"/>
              </a:rPr>
              <a:t>”命名，例如“</a:t>
            </a:r>
            <a:r>
              <a:rPr lang="en-US" altLang="zh-CN" sz="1600" dirty="0">
                <a:solidFill>
                  <a:srgbClr val="FF3300"/>
                </a:solidFill>
                <a:latin typeface="Arial" pitchFamily="34" charset="0"/>
                <a:ea typeface="宋体" pitchFamily="2" charset="-122"/>
              </a:rPr>
              <a:t>3170100000-</a:t>
            </a:r>
            <a:r>
              <a:rPr lang="zh-CN" altLang="en-US" sz="1600" dirty="0">
                <a:solidFill>
                  <a:srgbClr val="FF3300"/>
                </a:solidFill>
                <a:latin typeface="Arial" pitchFamily="34" charset="0"/>
                <a:ea typeface="宋体" pitchFamily="2" charset="-122"/>
              </a:rPr>
              <a:t>张三</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1</a:t>
            </a:r>
            <a:r>
              <a:rPr lang="zh-CN" altLang="en-US" sz="1600" dirty="0">
                <a:solidFill>
                  <a:srgbClr val="FF3300"/>
                </a:solidFill>
                <a:latin typeface="Arial" pitchFamily="34" charset="0"/>
                <a:ea typeface="宋体" pitchFamily="2" charset="-122"/>
              </a:rPr>
              <a:t>”</a:t>
            </a:r>
            <a:endParaRPr lang="en-US" altLang="zh-CN" sz="1600" dirty="0">
              <a:solidFill>
                <a:srgbClr val="FF3300"/>
              </a:solidFill>
              <a:latin typeface="Arial" pitchFamily="34" charset="0"/>
              <a:ea typeface="宋体" pitchFamily="2" charset="-122"/>
            </a:endParaRPr>
          </a:p>
          <a:p>
            <a:pPr marL="685800" lvl="2" indent="-342900" eaLnBrk="1" hangingPunct="1">
              <a:buClr>
                <a:srgbClr val="993300"/>
              </a:buClr>
              <a:buSzPct val="90000"/>
              <a:buFont typeface="Monotype Sorts" pitchFamily="2" charset="2"/>
              <a:buChar char="n"/>
            </a:pPr>
            <a:r>
              <a:rPr lang="zh-CN" altLang="en-US" sz="1600" dirty="0">
                <a:solidFill>
                  <a:srgbClr val="FF3300"/>
                </a:solidFill>
                <a:latin typeface="Arial" pitchFamily="34" charset="0"/>
                <a:ea typeface="宋体" pitchFamily="2" charset="-122"/>
              </a:rPr>
              <a:t>有问题可询问</a:t>
            </a:r>
            <a:r>
              <a:rPr lang="en-US" altLang="zh-CN" sz="1600" dirty="0">
                <a:solidFill>
                  <a:srgbClr val="FF3300"/>
                </a:solidFill>
                <a:latin typeface="Arial" pitchFamily="34" charset="0"/>
                <a:ea typeface="宋体" pitchFamily="2" charset="-122"/>
              </a:rPr>
              <a:t>TA</a:t>
            </a:r>
            <a:r>
              <a:rPr lang="zh-CN" altLang="en-US" sz="1600" dirty="0">
                <a:solidFill>
                  <a:srgbClr val="FF3300"/>
                </a:solidFill>
                <a:latin typeface="Arial" pitchFamily="34" charset="0"/>
                <a:ea typeface="宋体" pitchFamily="2" charset="-122"/>
                <a:sym typeface="Times New Roman" panose="02020603050405020304" pitchFamily="18" charset="0"/>
              </a:rPr>
              <a:t>曾奕久     </a:t>
            </a:r>
            <a:r>
              <a:rPr lang="en-US" altLang="zh-CN" sz="1600" dirty="0">
                <a:solidFill>
                  <a:srgbClr val="FF3300"/>
                </a:solidFill>
                <a:latin typeface="Arial" pitchFamily="34" charset="0"/>
                <a:ea typeface="宋体" pitchFamily="2" charset="-122"/>
                <a:sym typeface="Times New Roman" panose="02020603050405020304" pitchFamily="18" charset="0"/>
              </a:rPr>
              <a:t>18888921519  22221190@zju.edu.cn</a:t>
            </a:r>
            <a:endParaRPr lang="zh-CN" altLang="en-US" sz="1600" dirty="0">
              <a:solidFill>
                <a:srgbClr val="FF3300"/>
              </a:solidFill>
              <a:latin typeface="Arial" pitchFamily="34" charset="0"/>
              <a:ea typeface="宋体" pitchFamily="2" charset="-122"/>
            </a:endParaRPr>
          </a:p>
          <a:p>
            <a:pPr marL="685800" lvl="2" indent="-342900" eaLnBrk="1" hangingPunct="1">
              <a:buClr>
                <a:srgbClr val="993300"/>
              </a:buClr>
              <a:buSzPct val="90000"/>
              <a:buFont typeface="Monotype Sorts" pitchFamily="2" charset="2"/>
              <a:buChar char="n"/>
            </a:pPr>
            <a:endParaRPr lang="zh-CN" altLang="en-US" sz="1600" dirty="0">
              <a:solidFill>
                <a:srgbClr val="FF3300"/>
              </a:solidFill>
              <a:latin typeface="Arial" pitchFamily="34" charset="0"/>
              <a:ea typeface="宋体" pitchFamily="2" charset="-122"/>
            </a:endParaRPr>
          </a:p>
          <a:p>
            <a:pPr eaLnBrk="1" hangingPunct="1"/>
            <a:endParaRPr lang="zh-CN" altLang="en-US" dirty="0">
              <a:solidFill>
                <a:srgbClr val="FF3300"/>
              </a:solidFill>
              <a:latin typeface="Arial" pitchFamily="34" charset="0"/>
              <a:ea typeface="宋体" pitchFamily="2" charset="-122"/>
            </a:endParaRPr>
          </a:p>
        </p:txBody>
      </p:sp>
      <p:pic>
        <p:nvPicPr>
          <p:cNvPr id="5"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8688" y="1531938"/>
            <a:ext cx="72866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2975" y="2093913"/>
            <a:ext cx="7258050"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147275"/>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1921669" y="712788"/>
            <a:ext cx="8824912" cy="2209800"/>
          </a:xfrm>
        </p:spPr>
        <p:txBody>
          <a:bodyPr/>
          <a:lstStyle/>
          <a:p>
            <a:pPr eaLnBrk="1" hangingPunct="1"/>
            <a:r>
              <a:rPr lang="en-US" altLang="zh-CN"/>
              <a:t>End of Chapter 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zh-CN" altLang="en-US" sz="3100" dirty="0">
                <a:solidFill>
                  <a:srgbClr val="FFC000"/>
                </a:solidFill>
                <a:latin typeface="Times New Roman" pitchFamily="18" charset="0"/>
                <a:ea typeface="楷体" pitchFamily="49" charset="-122"/>
                <a:cs typeface="Times New Roman" pitchFamily="18" charset="0"/>
              </a:rPr>
              <a:t>线程</a:t>
            </a:r>
            <a:r>
              <a:rPr lang="en-US" altLang="zh-CN" sz="3100" dirty="0">
                <a:solidFill>
                  <a:srgbClr val="FFC000"/>
                </a:solidFill>
                <a:latin typeface="Times New Roman" pitchFamily="18" charset="0"/>
                <a:ea typeface="楷体" pitchFamily="49" charset="-122"/>
                <a:cs typeface="Times New Roman" pitchFamily="18" charset="0"/>
              </a:rPr>
              <a:t>(Thread)</a:t>
            </a:r>
            <a:r>
              <a:rPr lang="zh-CN" altLang="en-US" sz="3100" dirty="0">
                <a:solidFill>
                  <a:srgbClr val="FFC000"/>
                </a:solidFill>
                <a:latin typeface="Times New Roman" pitchFamily="18" charset="0"/>
                <a:ea typeface="楷体" pitchFamily="49" charset="-122"/>
                <a:cs typeface="Times New Roman" pitchFamily="18" charset="0"/>
              </a:rPr>
              <a:t>概念</a:t>
            </a:r>
          </a:p>
        </p:txBody>
      </p:sp>
      <p:sp>
        <p:nvSpPr>
          <p:cNvPr id="36867" name="Rectangle 3"/>
          <p:cNvSpPr>
            <a:spLocks noGrp="1" noChangeArrowheads="1"/>
          </p:cNvSpPr>
          <p:nvPr>
            <p:ph idx="1"/>
          </p:nvPr>
        </p:nvSpPr>
        <p:spPr/>
        <p:txBody>
          <a:bodyPr/>
          <a:lstStyle/>
          <a:p>
            <a:r>
              <a:rPr lang="en-US" altLang="zh-CN" dirty="0"/>
              <a:t>These two characteristics are treated independently by the operating system </a:t>
            </a:r>
          </a:p>
          <a:p>
            <a:pPr lvl="1"/>
            <a:r>
              <a:rPr lang="zh-CN" altLang="en-US" sz="2400" dirty="0"/>
              <a:t>资源拥有单元称为进程（或任务），调度的单位称为</a:t>
            </a:r>
            <a:r>
              <a:rPr lang="zh-CN" altLang="en-US" sz="2400" b="1" dirty="0">
                <a:solidFill>
                  <a:srgbClr val="FF0000"/>
                </a:solidFill>
              </a:rPr>
              <a:t>线程</a:t>
            </a:r>
            <a:r>
              <a:rPr lang="zh-CN" altLang="en-US" sz="2400" dirty="0"/>
              <a:t>、又称</a:t>
            </a:r>
            <a:r>
              <a:rPr lang="zh-CN" altLang="en-US" sz="2400" b="1" dirty="0"/>
              <a:t>轻型进程</a:t>
            </a:r>
            <a:r>
              <a:rPr lang="zh-CN" altLang="en-US" sz="2400" dirty="0"/>
              <a:t>（</a:t>
            </a:r>
            <a:r>
              <a:rPr lang="en-US" altLang="zh-CN" sz="2400" dirty="0"/>
              <a:t>light weight process</a:t>
            </a:r>
            <a:r>
              <a:rPr lang="zh-CN" altLang="en-US" sz="2400" dirty="0"/>
              <a:t>）。</a:t>
            </a:r>
            <a:endParaRPr lang="en-US" altLang="zh-CN" sz="2400" dirty="0"/>
          </a:p>
          <a:p>
            <a:pPr lvl="1"/>
            <a:r>
              <a:rPr lang="zh-CN" altLang="en-US" sz="2400" dirty="0"/>
              <a:t>线程只拥有一点在运行中必不可省的资源（程序计数器、一组寄存器和栈），但它可与同属一个进程的其它线程共享进程拥有的全部资源。</a:t>
            </a:r>
            <a:endParaRPr lang="en-US" altLang="zh-CN" sz="2400" dirty="0"/>
          </a:p>
          <a:p>
            <a:r>
              <a:rPr lang="zh-CN" altLang="en-US" b="1" dirty="0">
                <a:solidFill>
                  <a:srgbClr val="FF0000"/>
                </a:solidFill>
              </a:rPr>
              <a:t>线程定义为进程内一个执行单元或一个可调度实体。</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307" y="4401207"/>
            <a:ext cx="2626554" cy="152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extLst>
      <p:ext uri="{BB962C8B-B14F-4D97-AF65-F5344CB8AC3E}">
        <p14:creationId xmlns:p14="http://schemas.microsoft.com/office/powerpoint/2010/main" val="190211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1026"/>
          <p:cNvSpPr>
            <a:spLocks noGrp="1" noChangeArrowheads="1"/>
          </p:cNvSpPr>
          <p:nvPr>
            <p:ph type="title"/>
          </p:nvPr>
        </p:nvSpPr>
        <p:spPr/>
        <p:txBody>
          <a:bodyPr/>
          <a:lstStyle/>
          <a:p>
            <a:pPr>
              <a:defRPr/>
            </a:pPr>
            <a:r>
              <a:rPr lang="zh-CN" altLang="en-US" sz="3100" dirty="0">
                <a:solidFill>
                  <a:srgbClr val="FFC000"/>
                </a:solidFill>
                <a:latin typeface="Times New Roman" pitchFamily="18" charset="0"/>
                <a:ea typeface="楷体" pitchFamily="49" charset="-122"/>
                <a:cs typeface="Times New Roman" pitchFamily="18" charset="0"/>
              </a:rPr>
              <a:t>线程</a:t>
            </a:r>
          </a:p>
        </p:txBody>
      </p:sp>
      <p:sp>
        <p:nvSpPr>
          <p:cNvPr id="40963" name="Rectangle 1027"/>
          <p:cNvSpPr>
            <a:spLocks noGrp="1" noChangeArrowheads="1"/>
          </p:cNvSpPr>
          <p:nvPr>
            <p:ph idx="1"/>
          </p:nvPr>
        </p:nvSpPr>
        <p:spPr>
          <a:noFill/>
        </p:spPr>
        <p:txBody>
          <a:bodyPr/>
          <a:lstStyle/>
          <a:p>
            <a:r>
              <a:rPr lang="zh-CN" altLang="en-US" sz="3100" dirty="0">
                <a:latin typeface="宋体" pitchFamily="2" charset="-122"/>
              </a:rPr>
              <a:t>线程：</a:t>
            </a:r>
          </a:p>
          <a:p>
            <a:pPr lvl="1"/>
            <a:r>
              <a:rPr lang="zh-CN" altLang="en-US" sz="2600" dirty="0">
                <a:latin typeface="宋体" pitchFamily="2" charset="-122"/>
              </a:rPr>
              <a:t>有执行状态（状态转换）</a:t>
            </a:r>
          </a:p>
          <a:p>
            <a:pPr lvl="1"/>
            <a:r>
              <a:rPr lang="zh-CN" altLang="en-US" sz="2600" dirty="0">
                <a:latin typeface="宋体" pitchFamily="2" charset="-122"/>
              </a:rPr>
              <a:t>不运行时保存上下文</a:t>
            </a:r>
          </a:p>
          <a:p>
            <a:pPr lvl="1"/>
            <a:r>
              <a:rPr lang="zh-CN" altLang="en-US" sz="2600" dirty="0">
                <a:latin typeface="宋体" pitchFamily="2" charset="-122"/>
              </a:rPr>
              <a:t>有一个执行栈</a:t>
            </a:r>
          </a:p>
          <a:p>
            <a:pPr lvl="1"/>
            <a:r>
              <a:rPr lang="zh-CN" altLang="en-US" sz="2600" dirty="0">
                <a:latin typeface="宋体" pitchFamily="2" charset="-122"/>
              </a:rPr>
              <a:t>有一些局部变量的静态存储</a:t>
            </a:r>
          </a:p>
          <a:p>
            <a:pPr lvl="1"/>
            <a:r>
              <a:rPr lang="zh-CN" altLang="en-US" sz="2600" dirty="0">
                <a:latin typeface="宋体" pitchFamily="2" charset="-122"/>
              </a:rPr>
              <a:t>可存取所在进程的内存和其他资源</a:t>
            </a:r>
          </a:p>
          <a:p>
            <a:pPr lvl="1"/>
            <a:r>
              <a:rPr lang="zh-CN" altLang="en-US" sz="2600" dirty="0">
                <a:latin typeface="宋体" pitchFamily="2" charset="-122"/>
              </a:rPr>
              <a:t>可以创建、撤消另一个线程</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2946" y="1049672"/>
            <a:ext cx="3169975" cy="183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301112"/>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75870</TotalTime>
  <Words>4047</Words>
  <Application>Microsoft Office PowerPoint</Application>
  <PresentationFormat>自定义</PresentationFormat>
  <Paragraphs>437</Paragraphs>
  <Slides>71</Slides>
  <Notes>41</Notes>
  <HiddenSlides>2</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71</vt:i4>
      </vt:variant>
    </vt:vector>
  </HeadingPairs>
  <TitlesOfParts>
    <vt:vector size="87" baseType="lpstr">
      <vt:lpstr>Monotype Sorts</vt:lpstr>
      <vt:lpstr>SunSans-Demi</vt:lpstr>
      <vt:lpstr>仿宋</vt:lpstr>
      <vt:lpstr>楷体</vt:lpstr>
      <vt:lpstr>楷体_GB2312</vt:lpstr>
      <vt:lpstr>宋体</vt:lpstr>
      <vt:lpstr>Arial</vt:lpstr>
      <vt:lpstr>Courier New</vt:lpstr>
      <vt:lpstr>Helvetica</vt:lpstr>
      <vt:lpstr>Times New Roman</vt:lpstr>
      <vt:lpstr>Verdana</vt:lpstr>
      <vt:lpstr>Webdings</vt:lpstr>
      <vt:lpstr>Wingdings</vt:lpstr>
      <vt:lpstr>os-8</vt:lpstr>
      <vt:lpstr>Paint Shop Pro Image</vt:lpstr>
      <vt:lpstr>Visio</vt:lpstr>
      <vt:lpstr>Chapter 4:  Threads &amp; Concurrency（线程和并发）</vt:lpstr>
      <vt:lpstr>Chapter 4: Threads</vt:lpstr>
      <vt:lpstr>Objectives</vt:lpstr>
      <vt:lpstr>4.1 Overview</vt:lpstr>
      <vt:lpstr>Overview</vt:lpstr>
      <vt:lpstr>Overview</vt:lpstr>
      <vt:lpstr>Overview</vt:lpstr>
      <vt:lpstr>线程(Thread)概念</vt:lpstr>
      <vt:lpstr>线程</vt:lpstr>
      <vt:lpstr> 线程的特点</vt:lpstr>
      <vt:lpstr>Single and Multithreaded Processes</vt:lpstr>
      <vt:lpstr>Thread</vt:lpstr>
      <vt:lpstr>PowerPoint 演示文稿</vt:lpstr>
      <vt:lpstr> Benefits</vt:lpstr>
      <vt:lpstr> 例子1：</vt:lpstr>
      <vt:lpstr>例子2：</vt:lpstr>
      <vt:lpstr>4.2 Multicore Programming</vt:lpstr>
      <vt:lpstr>Multicore Programming</vt:lpstr>
      <vt:lpstr>Multithreaded Server Architecture</vt:lpstr>
      <vt:lpstr>Concurrent Execution on a Single-core System</vt:lpstr>
      <vt:lpstr>Parallel Execution on a Multicore System</vt:lpstr>
      <vt:lpstr>4.3 Multithreading Models</vt:lpstr>
      <vt:lpstr>线程的实现机制</vt:lpstr>
      <vt:lpstr>User Threads（用户级线程）</vt:lpstr>
      <vt:lpstr>Kernel Threads （内核级线程）</vt:lpstr>
      <vt:lpstr>Multithreading Models</vt:lpstr>
      <vt:lpstr>Many-to-One</vt:lpstr>
      <vt:lpstr>Many-to-One Model</vt:lpstr>
      <vt:lpstr>One-to-One</vt:lpstr>
      <vt:lpstr>One-to-one Model</vt:lpstr>
      <vt:lpstr>Many-to-Many Model</vt:lpstr>
      <vt:lpstr>Many-to-Many Model</vt:lpstr>
      <vt:lpstr>Two-level Model</vt:lpstr>
      <vt:lpstr>Two-level Model</vt:lpstr>
      <vt:lpstr>Solaris多线程模型的发展 - M:N -&gt; 1:1</vt:lpstr>
      <vt:lpstr>Solaris用户线程、内核线程、lwp三者之间的关系</vt:lpstr>
      <vt:lpstr>4.4 Thread Libraries</vt:lpstr>
      <vt:lpstr> Thread Libraries</vt:lpstr>
      <vt:lpstr>Pthreads</vt:lpstr>
      <vt:lpstr>Java Threads</vt:lpstr>
      <vt:lpstr>4.5 Implicit Threading（隐私多线程）</vt:lpstr>
      <vt:lpstr>Implicit Threading</vt:lpstr>
      <vt:lpstr>Implicit Threading</vt:lpstr>
      <vt:lpstr>Fork-Join Parallelism</vt:lpstr>
      <vt:lpstr>Fork-Join Parallelism</vt:lpstr>
      <vt:lpstr>Fork-Join Parallelism</vt:lpstr>
      <vt:lpstr>Fork-Join Parallelism in Java</vt:lpstr>
      <vt:lpstr>Fork-Join Parallelism in Java</vt:lpstr>
      <vt:lpstr>Fork-Join Parallelism in Java</vt:lpstr>
      <vt:lpstr>OpenMP</vt:lpstr>
      <vt:lpstr>PowerPoint 演示文稿</vt:lpstr>
      <vt:lpstr>Grand Central Dispatch</vt:lpstr>
      <vt:lpstr>Grand Central Dispatch</vt:lpstr>
      <vt:lpstr>Grand Central Dispatch</vt:lpstr>
      <vt:lpstr>Intel Threading Building Blocks (TBB)</vt:lpstr>
      <vt:lpstr>4.6 Threading Issues</vt:lpstr>
      <vt:lpstr>Threading Issues</vt:lpstr>
      <vt:lpstr>Semantics of fork() and exec()</vt:lpstr>
      <vt:lpstr>Thread Cancellation</vt:lpstr>
      <vt:lpstr>Signal Handling（信号处理）</vt:lpstr>
      <vt:lpstr>Thread Pools（线程池）</vt:lpstr>
      <vt:lpstr>Thread Specific Data（线程特有数据）</vt:lpstr>
      <vt:lpstr>Scheduler Activations</vt:lpstr>
      <vt:lpstr>4.7 Operating-System Examples</vt:lpstr>
      <vt:lpstr>Operating System Examples</vt:lpstr>
      <vt:lpstr>Windows XP Threads</vt:lpstr>
      <vt:lpstr>Windows XP Threads</vt:lpstr>
      <vt:lpstr>Linux Threads</vt:lpstr>
      <vt:lpstr>课堂练习</vt:lpstr>
      <vt:lpstr>Homework</vt:lpstr>
      <vt:lpstr>End of Chapter 4</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5.01</dc:title>
  <dc:creator>jjm</dc:creator>
  <cp:lastModifiedBy>xtommy</cp:lastModifiedBy>
  <cp:revision>283</cp:revision>
  <cp:lastPrinted>2001-06-14T14:23:12Z</cp:lastPrinted>
  <dcterms:created xsi:type="dcterms:W3CDTF">2008-07-16T21:23:58Z</dcterms:created>
  <dcterms:modified xsi:type="dcterms:W3CDTF">2023-10-26T14:14:46Z</dcterms:modified>
</cp:coreProperties>
</file>